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7" r:id="rId4"/>
    <p:sldId id="277" r:id="rId5"/>
    <p:sldId id="259" r:id="rId6"/>
    <p:sldId id="260" r:id="rId7"/>
    <p:sldId id="261" r:id="rId8"/>
    <p:sldId id="278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Fira Sans" panose="020B0503050000020004" pitchFamily="34" charset="0"/>
      <p:regular r:id="rId23"/>
      <p:bold r:id="rId24"/>
      <p:italic r:id="rId25"/>
      <p:boldItalic r:id="rId26"/>
    </p:embeddedFont>
    <p:embeddedFont>
      <p:font typeface="Fira Sans Bold" panose="020B0803050000020004" charset="0"/>
      <p:regular r:id="rId27"/>
    </p:embeddedFont>
    <p:embeddedFont>
      <p:font typeface="Fira Sans Italics" panose="020B0604020202020204" charset="0"/>
      <p:regular r:id="rId28"/>
    </p:embeddedFont>
    <p:embeddedFont>
      <p:font typeface="Fira Sans Light" panose="020B0403050000020004" pitchFamily="34" charset="0"/>
      <p:regular r:id="rId29"/>
      <p:italic r:id="rId30"/>
    </p:embeddedFont>
    <p:embeddedFont>
      <p:font typeface="Fira Sans Light Italics" panose="020B0604020202020204" charset="0"/>
      <p:regular r:id="rId31"/>
    </p:embeddedFont>
    <p:embeddedFont>
      <p:font typeface="Fira Sans Medium" panose="020B0603050000020004" pitchFamily="34" charset="0"/>
      <p:regular r:id="rId32"/>
      <p:italic r:id="rId33"/>
    </p:embeddedFont>
    <p:embeddedFont>
      <p:font typeface="Montserrat Alternates Medium" panose="00000600000000000000" pitchFamily="2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Tumor intraocular mais comum da infância, e um dos tumores sólidos mais comuns</a:t>
            </a:r>
          </a:p>
          <a:p>
            <a:endParaRPr lang="en-US"/>
          </a:p>
          <a:p>
            <a:r>
              <a:rPr lang="en-US"/>
              <a:t>90% dos pacientes são diagnosticados até 3 anos de idade</a:t>
            </a:r>
          </a:p>
          <a:p>
            <a:endParaRPr lang="en-US"/>
          </a:p>
          <a:p>
            <a:r>
              <a:rPr lang="en-US"/>
              <a:t>Diagnóstico é clínico: leucocoria com presença de lesão característica em fundo de olho. USG ajuda a identificar calcificações (quase que patognomônico), MRI serve para avaliação da extensão do tumor e presença de lesão em pineal (RB trilateral).</a:t>
            </a:r>
          </a:p>
          <a:p>
            <a:r>
              <a:rPr lang="en-US"/>
              <a:t>Teste genético é importante: a variante patogênica do RB1 pode ocorrer por mutação somática na célula da retina, nesse caso o teste genético é negativo e a criança não tem risco maior de desenvolver outros tumores nem de passar a mutação para a prole; se a mutação for na linhagem germinativa, essa criança tem chance maior de desenvolver vários outros tumores ao longo da vida, e pode passar para os filhos com uma chance de 45% dos filhos terem RB também</a:t>
            </a:r>
          </a:p>
          <a:p>
            <a:endParaRPr lang="en-US"/>
          </a:p>
          <a:p>
            <a:r>
              <a:rPr lang="en-US"/>
              <a:t>importante ressaltar aqui que a biópsia é contraindicada por risco de implantação de células tumorais e extensão local do tumor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Regime de tratamento depende: 1) presença de mutação do RB1 na linhagem germinativa, 2) Classificação clínica do tumor, 3) lateralidade (uni/bi/trilateral), 4) acuidade visual esperada após o tratamento 5) risco de doença metastática.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Importante ressaltar aqui que é um problema socioeconômico em países pobres e em desenvolvimento - muita criança ainda morre de retinoblastoma ou acaba precisando nuclear por falta de recursos e acesso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0321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37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Tumor intraocular mais comum da infância, e um dos tumores sólidos mais comuns</a:t>
            </a:r>
          </a:p>
          <a:p>
            <a:endParaRPr lang="en-US"/>
          </a:p>
          <a:p>
            <a:r>
              <a:rPr lang="en-US"/>
              <a:t>90% dos pacientes são diagnosticados até 3 anos de idade</a:t>
            </a:r>
          </a:p>
          <a:p>
            <a:endParaRPr lang="en-US"/>
          </a:p>
          <a:p>
            <a:r>
              <a:rPr lang="en-US"/>
              <a:t>Diagnóstico é clínico: leucocoria com presença de lesão característica em fundo de olho. USG ajuda a identificar calcificações (quase que patognomônico), MRI serve para avaliação da extensão do tumor e presença de lesão em pineal (RB trilateral).</a:t>
            </a:r>
          </a:p>
          <a:p>
            <a:r>
              <a:rPr lang="en-US"/>
              <a:t>Teste genético é importante: a variante patogênica do RB1 pode ocorrer por mutação somática na célula da retina, nesse caso o teste genético é negativo e a criança não tem risco maior de desenvolver outros tumores nem de passar a mutação para a prole; se a mutação for na linhagem germinativa, essa criança tem chance maior de desenvolver vários outros tumores ao longo da vida, e pode passar para os filhos com uma chance de 45% dos filhos terem RB também</a:t>
            </a:r>
          </a:p>
          <a:p>
            <a:endParaRPr lang="en-US"/>
          </a:p>
          <a:p>
            <a:r>
              <a:rPr lang="en-US"/>
              <a:t>importante ressaltar aqui que a biópsia é contraindicada por risco de implantação de células tumorais e extensão local do tumor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Tumor intraocular mais comum da infância, e um dos tumores sólidos mais comuns</a:t>
            </a:r>
          </a:p>
          <a:p>
            <a:endParaRPr lang="en-US"/>
          </a:p>
          <a:p>
            <a:r>
              <a:rPr lang="en-US"/>
              <a:t>90% dos pacientes são diagnosticados até 3 anos de idade</a:t>
            </a:r>
          </a:p>
          <a:p>
            <a:endParaRPr lang="en-US"/>
          </a:p>
          <a:p>
            <a:r>
              <a:rPr lang="en-US"/>
              <a:t>Diagnóstico é clínico: leucocoria com presença de lesão característica em fundo de olho. USG ajuda a identificar calcificações (quase que patognomônico), MRI serve para avaliação da extensão do tumor e presença de lesão em pineal (RB trilateral).</a:t>
            </a:r>
          </a:p>
          <a:p>
            <a:r>
              <a:rPr lang="en-US"/>
              <a:t>Teste genético é importante: a variante patogênica do RB1 pode ocorrer por mutação somática na célula da retina, nesse caso o teste genético é negativo e a criança não tem risco maior de desenvolver outros tumores nem de passar a mutação para a prole; se a mutação for na linhagem germinativa, essa criança tem chance maior de desenvolver vários outros tumores ao longo da vida, e pode passar para os filhos com uma chance de 45% dos filhos terem RB também</a:t>
            </a:r>
          </a:p>
          <a:p>
            <a:endParaRPr lang="en-US"/>
          </a:p>
          <a:p>
            <a:r>
              <a:rPr lang="en-US"/>
              <a:t>importante ressaltar aqui que a biópsia é contraindicada por risco de implantação de células tumorais e extensão local do tumor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917B-00A9-4FA9-81B1-FB26FCBC5A5A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C2AB-BCC6-433C-BE0B-95D5EA3E9026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B90B-A2AF-4B60-A71D-E5D21DB1AE88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ACF7-FBCE-44FE-8300-3FD9550894A1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8B-B483-4334-802F-C3526B294FA6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B65F-9AB8-48B0-A4C7-D5A6053D1024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DE8-2118-4055-9BF1-FBCF907F5F10}" type="datetime1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410B-BF1F-4465-A376-61650F0872B0}" type="datetime1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16CC-7A08-40FA-832E-5CE7D9A044EC}" type="datetime1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4F9-AE5B-4361-8A56-616503D629FF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DBB-A8EF-41C4-8D6C-0C9FF53504BA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2DDD5-9656-4301-A282-69843DF43A14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24059" y="2538267"/>
            <a:ext cx="10309304" cy="6671807"/>
            <a:chOff x="-139521" y="224785"/>
            <a:chExt cx="13745738" cy="8895742"/>
          </a:xfrm>
        </p:grpSpPr>
        <p:sp>
          <p:nvSpPr>
            <p:cNvPr id="12" name="TextBox 12"/>
            <p:cNvSpPr txBox="1"/>
            <p:nvPr/>
          </p:nvSpPr>
          <p:spPr>
            <a:xfrm>
              <a:off x="2744" y="224785"/>
              <a:ext cx="13603473" cy="694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161"/>
                </a:lnSpc>
              </a:pPr>
              <a:r>
                <a:rPr lang="en-US" sz="6801" dirty="0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HER2 Expression in Retinoblastoma: </a:t>
              </a:r>
            </a:p>
            <a:p>
              <a:pPr algn="l">
                <a:lnSpc>
                  <a:spcPts val="8161"/>
                </a:lnSpc>
              </a:pPr>
              <a:r>
                <a:rPr lang="en-US" sz="6801" dirty="0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a Systematic Review and Single-Arm Meta-Analysis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39521" y="7479394"/>
              <a:ext cx="13603473" cy="1641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Fira Sans Light"/>
                </a:rPr>
                <a:t>Mariana </a:t>
              </a:r>
              <a:r>
                <a:rPr lang="en-US" sz="3200" dirty="0" err="1">
                  <a:solidFill>
                    <a:srgbClr val="000000"/>
                  </a:solidFill>
                  <a:latin typeface="Fira Sans Light"/>
                </a:rPr>
                <a:t>Tosato</a:t>
              </a:r>
              <a:r>
                <a:rPr lang="en-US" sz="3200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Fira Sans Light"/>
                </a:rPr>
                <a:t>Zinher</a:t>
              </a:r>
              <a:r>
                <a:rPr lang="en-US" sz="3200" dirty="0">
                  <a:solidFill>
                    <a:srgbClr val="000000"/>
                  </a:solidFill>
                  <a:latin typeface="Fira Sans Light"/>
                </a:rPr>
                <a:t>; </a:t>
              </a:r>
              <a:r>
                <a:rPr lang="en-US" sz="3200" dirty="0">
                  <a:solidFill>
                    <a:srgbClr val="000000"/>
                  </a:solidFill>
                  <a:latin typeface="Fira Sans Light Italics"/>
                </a:rPr>
                <a:t>Ruana Farias Novaes</a:t>
              </a:r>
              <a:r>
                <a:rPr lang="en-US" sz="3200" dirty="0">
                  <a:solidFill>
                    <a:srgbClr val="000000"/>
                  </a:solidFill>
                  <a:latin typeface="Fira Sans Light"/>
                </a:rPr>
                <a:t>; Rachel </a:t>
              </a:r>
              <a:r>
                <a:rPr lang="en-US" sz="3200" dirty="0" err="1">
                  <a:solidFill>
                    <a:srgbClr val="000000"/>
                  </a:solidFill>
                  <a:latin typeface="Fira Sans Light"/>
                </a:rPr>
                <a:t>Arantes</a:t>
              </a:r>
              <a:r>
                <a:rPr lang="en-US" sz="3200" dirty="0">
                  <a:solidFill>
                    <a:srgbClr val="000000"/>
                  </a:solidFill>
                  <a:latin typeface="Fira Sans Light"/>
                </a:rPr>
                <a:t> Moraes; Ana </a:t>
              </a:r>
              <a:r>
                <a:rPr lang="en-US" sz="3200" dirty="0" err="1">
                  <a:solidFill>
                    <a:srgbClr val="000000"/>
                  </a:solidFill>
                  <a:latin typeface="Fira Sans Light"/>
                </a:rPr>
                <a:t>Cláudia</a:t>
              </a:r>
              <a:r>
                <a:rPr lang="en-US" sz="3200" dirty="0">
                  <a:solidFill>
                    <a:srgbClr val="000000"/>
                  </a:solidFill>
                  <a:latin typeface="Fira Sans Light"/>
                </a:rPr>
                <a:t> F. M. de Melo Lopes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C34ED411-D9EC-0261-2428-6063C180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4" y="-7620"/>
            <a:ext cx="3921855" cy="1722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542559" y="-4150923"/>
            <a:ext cx="9822161" cy="6226137"/>
            <a:chOff x="0" y="0"/>
            <a:chExt cx="847485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4859" cy="5372100"/>
            </a:xfrm>
            <a:custGeom>
              <a:avLst/>
              <a:gdLst/>
              <a:ahLst/>
              <a:cxnLst/>
              <a:rect l="l" t="t" r="r" b="b"/>
              <a:pathLst>
                <a:path w="8474859" h="5372100">
                  <a:moveTo>
                    <a:pt x="692418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924189" y="5372100"/>
                  </a:lnTo>
                  <a:lnTo>
                    <a:pt x="8474859" y="2686050"/>
                  </a:lnTo>
                  <a:lnTo>
                    <a:pt x="6924189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959443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42975"/>
            <a:ext cx="7241307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Results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11417" y="4479261"/>
            <a:ext cx="2182314" cy="488984"/>
            <a:chOff x="0" y="0"/>
            <a:chExt cx="627324" cy="140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7324" cy="140562"/>
            </a:xfrm>
            <a:custGeom>
              <a:avLst/>
              <a:gdLst/>
              <a:ahLst/>
              <a:cxnLst/>
              <a:rect l="l" t="t" r="r" b="b"/>
              <a:pathLst>
                <a:path w="627324" h="140562">
                  <a:moveTo>
                    <a:pt x="0" y="0"/>
                  </a:moveTo>
                  <a:lnTo>
                    <a:pt x="627324" y="0"/>
                  </a:lnTo>
                  <a:lnTo>
                    <a:pt x="627324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27324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11417" y="4454513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Bösch, 2005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11417" y="5136042"/>
            <a:ext cx="2182314" cy="488984"/>
            <a:chOff x="0" y="0"/>
            <a:chExt cx="627324" cy="1405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7324" cy="140562"/>
            </a:xfrm>
            <a:custGeom>
              <a:avLst/>
              <a:gdLst/>
              <a:ahLst/>
              <a:cxnLst/>
              <a:rect l="l" t="t" r="r" b="b"/>
              <a:pathLst>
                <a:path w="627324" h="140562">
                  <a:moveTo>
                    <a:pt x="0" y="0"/>
                  </a:moveTo>
                  <a:lnTo>
                    <a:pt x="627324" y="0"/>
                  </a:lnTo>
                  <a:lnTo>
                    <a:pt x="627324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27324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11417" y="5111294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Seigel, 2017*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411417" y="5796476"/>
            <a:ext cx="2182314" cy="488984"/>
            <a:chOff x="0" y="0"/>
            <a:chExt cx="627324" cy="1405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7324" cy="140562"/>
            </a:xfrm>
            <a:custGeom>
              <a:avLst/>
              <a:gdLst/>
              <a:ahLst/>
              <a:cxnLst/>
              <a:rect l="l" t="t" r="r" b="b"/>
              <a:pathLst>
                <a:path w="627324" h="140562">
                  <a:moveTo>
                    <a:pt x="0" y="0"/>
                  </a:moveTo>
                  <a:lnTo>
                    <a:pt x="627324" y="0"/>
                  </a:lnTo>
                  <a:lnTo>
                    <a:pt x="627324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627324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11417" y="5754656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Sousa, 2017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58461" y="4454513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4651"/>
                </a:solidFill>
                <a:latin typeface="Fira Sans"/>
              </a:rPr>
              <a:t>95 samples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58461" y="5111294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4651"/>
                </a:solidFill>
                <a:latin typeface="Fira Sans"/>
              </a:rPr>
              <a:t>28 samples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8461" y="5771728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4651"/>
                </a:solidFill>
                <a:latin typeface="Fira Sans"/>
              </a:rPr>
              <a:t>60 samples</a:t>
            </a:r>
          </a:p>
        </p:txBody>
      </p:sp>
      <p:sp>
        <p:nvSpPr>
          <p:cNvPr id="22" name="AutoShape 22"/>
          <p:cNvSpPr/>
          <p:nvPr/>
        </p:nvSpPr>
        <p:spPr>
          <a:xfrm>
            <a:off x="3658548" y="6390453"/>
            <a:ext cx="2103973" cy="9525"/>
          </a:xfrm>
          <a:prstGeom prst="line">
            <a:avLst/>
          </a:prstGeom>
          <a:ln w="38100" cap="flat">
            <a:solidFill>
              <a:srgbClr val="00465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3658461" y="6469682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4651"/>
                </a:solidFill>
                <a:latin typeface="Fira Sans Bold"/>
              </a:rPr>
              <a:t>183 samples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42559" y="4567358"/>
            <a:ext cx="572263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500" dirty="0" err="1">
                <a:solidFill>
                  <a:srgbClr val="004651"/>
                </a:solidFill>
                <a:latin typeface="Fira Sans"/>
              </a:rPr>
              <a:t>Graefe’s</a:t>
            </a:r>
            <a:r>
              <a:rPr lang="en-US" sz="2500" dirty="0">
                <a:solidFill>
                  <a:srgbClr val="004651"/>
                </a:solidFill>
                <a:latin typeface="Fira Sans"/>
              </a:rPr>
              <a:t> Arch Clin Exp </a:t>
            </a:r>
            <a:r>
              <a:rPr lang="en-US" sz="2500" dirty="0" err="1">
                <a:solidFill>
                  <a:srgbClr val="004651"/>
                </a:solidFill>
                <a:latin typeface="Fira Sans"/>
              </a:rPr>
              <a:t>Ophthalmol</a:t>
            </a:r>
            <a:endParaRPr lang="en-US" sz="2500" dirty="0">
              <a:solidFill>
                <a:srgbClr val="004651"/>
              </a:solidFill>
              <a:latin typeface="Fir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731342" y="5177915"/>
            <a:ext cx="225016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500" dirty="0" err="1">
                <a:solidFill>
                  <a:srgbClr val="004651"/>
                </a:solidFill>
                <a:latin typeface="Fira Sans"/>
              </a:rPr>
              <a:t>Oncoscience</a:t>
            </a:r>
            <a:endParaRPr lang="en-US" sz="2500" dirty="0">
              <a:solidFill>
                <a:srgbClr val="004651"/>
              </a:solidFill>
              <a:latin typeface="Fir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686795" y="5827924"/>
            <a:ext cx="309095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500" dirty="0" err="1">
                <a:solidFill>
                  <a:srgbClr val="004651"/>
                </a:solidFill>
                <a:latin typeface="Fira Sans"/>
              </a:rPr>
              <a:t>Ocul</a:t>
            </a:r>
            <a:r>
              <a:rPr lang="en-US" sz="2500" dirty="0">
                <a:solidFill>
                  <a:srgbClr val="004651"/>
                </a:solidFill>
                <a:latin typeface="Fira Sans"/>
              </a:rPr>
              <a:t> Oncol </a:t>
            </a:r>
            <a:r>
              <a:rPr lang="en-US" sz="2500" dirty="0" err="1">
                <a:solidFill>
                  <a:srgbClr val="004651"/>
                </a:solidFill>
                <a:latin typeface="Fira Sans"/>
              </a:rPr>
              <a:t>Pathol</a:t>
            </a:r>
            <a:endParaRPr lang="en-US" sz="2500" dirty="0">
              <a:solidFill>
                <a:srgbClr val="004651"/>
              </a:solidFill>
              <a:latin typeface="Fir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11416" y="7646337"/>
            <a:ext cx="11466383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dirty="0">
                <a:solidFill>
                  <a:srgbClr val="004651"/>
                </a:solidFill>
                <a:latin typeface="Fira Sans"/>
              </a:rPr>
              <a:t>*Data presented at ARVO 2017 and published in </a:t>
            </a:r>
            <a:r>
              <a:rPr lang="en-US" sz="2400" dirty="0" err="1">
                <a:solidFill>
                  <a:srgbClr val="004651"/>
                </a:solidFill>
                <a:latin typeface="Fira Sans"/>
              </a:rPr>
              <a:t>Oncoscience</a:t>
            </a:r>
            <a:r>
              <a:rPr lang="en-US" sz="2400" dirty="0">
                <a:solidFill>
                  <a:srgbClr val="004651"/>
                </a:solidFill>
                <a:latin typeface="Fira Sans"/>
              </a:rPr>
              <a:t> in 2019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21763" y="4494709"/>
            <a:ext cx="422039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4651"/>
                </a:solidFill>
                <a:latin typeface="Fira Sans"/>
              </a:rPr>
              <a:t>HercepTest (Dako, Denmark)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121763" y="5136059"/>
            <a:ext cx="391722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4651"/>
                </a:solidFill>
                <a:latin typeface="Fira Sans"/>
              </a:rPr>
              <a:t>Sigma-Aldrich, HPA001383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121763" y="5796493"/>
            <a:ext cx="391722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4651"/>
                </a:solidFill>
                <a:latin typeface="Fira Sans"/>
              </a:rPr>
              <a:t>Sigma-Aldrich, HPA001383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58548" y="3754108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4651"/>
                </a:solidFill>
                <a:latin typeface="Fira Sans Bold"/>
              </a:rPr>
              <a:t>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961686" y="3754108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4651"/>
                </a:solidFill>
                <a:latin typeface="Fira Sans Bold"/>
              </a:rPr>
              <a:t>Antibody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49471" y="3789255"/>
            <a:ext cx="2182314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4651"/>
                </a:solidFill>
                <a:latin typeface="Fira Sans Bold"/>
              </a:rPr>
              <a:t>Publication</a:t>
            </a:r>
          </a:p>
        </p:txBody>
      </p:sp>
      <p:sp>
        <p:nvSpPr>
          <p:cNvPr id="38" name="Freeform 38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542559" y="-4150923"/>
            <a:ext cx="9822161" cy="6226137"/>
            <a:chOff x="0" y="0"/>
            <a:chExt cx="847485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4859" cy="5372100"/>
            </a:xfrm>
            <a:custGeom>
              <a:avLst/>
              <a:gdLst/>
              <a:ahLst/>
              <a:cxnLst/>
              <a:rect l="l" t="t" r="r" b="b"/>
              <a:pathLst>
                <a:path w="8474859" h="5372100">
                  <a:moveTo>
                    <a:pt x="692418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924189" y="5372100"/>
                  </a:lnTo>
                  <a:lnTo>
                    <a:pt x="8474859" y="2686050"/>
                  </a:lnTo>
                  <a:lnTo>
                    <a:pt x="6924189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959443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28977" y="3281237"/>
            <a:ext cx="17430046" cy="5977063"/>
          </a:xfrm>
          <a:custGeom>
            <a:avLst/>
            <a:gdLst/>
            <a:ahLst/>
            <a:cxnLst/>
            <a:rect l="l" t="t" r="r" b="b"/>
            <a:pathLst>
              <a:path w="17430046" h="5977063">
                <a:moveTo>
                  <a:pt x="0" y="0"/>
                </a:moveTo>
                <a:lnTo>
                  <a:pt x="17430046" y="0"/>
                </a:lnTo>
                <a:lnTo>
                  <a:pt x="17430046" y="5977063"/>
                </a:lnTo>
                <a:lnTo>
                  <a:pt x="0" y="5977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60C2A8D-CA60-F53F-BE39-F478F3B126EA}"/>
              </a:ext>
            </a:extLst>
          </p:cNvPr>
          <p:cNvSpPr/>
          <p:nvPr/>
        </p:nvSpPr>
        <p:spPr>
          <a:xfrm>
            <a:off x="-381000" y="-266700"/>
            <a:ext cx="19583400" cy="1089660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28700" y="942975"/>
            <a:ext cx="7241307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Results</a:t>
            </a:r>
          </a:p>
        </p:txBody>
      </p:sp>
      <p:sp>
        <p:nvSpPr>
          <p:cNvPr id="8" name="Freeform 8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6579"/>
            </a:stretch>
          </a:blipFill>
        </p:spPr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F78F1798-98FA-0128-3FFD-35CA35F31C1F}"/>
              </a:ext>
            </a:extLst>
          </p:cNvPr>
          <p:cNvGrpSpPr/>
          <p:nvPr/>
        </p:nvGrpSpPr>
        <p:grpSpPr>
          <a:xfrm>
            <a:off x="4449571" y="4447567"/>
            <a:ext cx="4945305" cy="4282657"/>
            <a:chOff x="0" y="0"/>
            <a:chExt cx="3619627" cy="3134614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BA9141-F18B-30DC-83EB-5C6A25DBE9C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11" name="TextBox 13">
            <a:extLst>
              <a:ext uri="{FF2B5EF4-FFF2-40B4-BE49-F238E27FC236}">
                <a16:creationId xmlns:a16="http://schemas.microsoft.com/office/drawing/2014/main" id="{75EBBB91-0388-D504-FC9D-5110558042E3}"/>
              </a:ext>
            </a:extLst>
          </p:cNvPr>
          <p:cNvSpPr txBox="1"/>
          <p:nvPr/>
        </p:nvSpPr>
        <p:spPr>
          <a:xfrm>
            <a:off x="5381074" y="5269720"/>
            <a:ext cx="3082298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F4F4F4"/>
                </a:solidFill>
                <a:latin typeface="Fira Sans Bold"/>
              </a:rPr>
              <a:t>Pooled mean </a:t>
            </a:r>
          </a:p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F4F4F4"/>
                </a:solidFill>
                <a:latin typeface="Fira Sans Bold"/>
              </a:rPr>
              <a:t>prevalence of </a:t>
            </a:r>
            <a:r>
              <a:rPr lang="en-US" sz="3099" u="sng" dirty="0">
                <a:solidFill>
                  <a:srgbClr val="A4E473"/>
                </a:solidFill>
                <a:latin typeface="Fira Sans Bold"/>
              </a:rPr>
              <a:t>21.2%</a:t>
            </a:r>
            <a:r>
              <a:rPr lang="en-US" sz="3099" dirty="0">
                <a:solidFill>
                  <a:srgbClr val="F4F4F4"/>
                </a:solidFill>
                <a:latin typeface="Fira Sans Bold"/>
              </a:rPr>
              <a:t> 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1D877852-571D-6870-D78A-4EC8C8DAAE84}"/>
              </a:ext>
            </a:extLst>
          </p:cNvPr>
          <p:cNvSpPr txBox="1"/>
          <p:nvPr/>
        </p:nvSpPr>
        <p:spPr>
          <a:xfrm>
            <a:off x="5673585" y="7031091"/>
            <a:ext cx="2759307" cy="84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F4F4F4"/>
                </a:solidFill>
                <a:latin typeface="Fira Sans"/>
              </a:rPr>
              <a:t>95%CI  -1.7%–44%</a:t>
            </a:r>
          </a:p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F4F4F4"/>
                </a:solidFill>
                <a:latin typeface="Fira Sans"/>
              </a:rPr>
              <a:t>p=0.069 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D3880EC9-80A9-0E33-DA4A-F855769AF440}"/>
              </a:ext>
            </a:extLst>
          </p:cNvPr>
          <p:cNvGrpSpPr/>
          <p:nvPr/>
        </p:nvGrpSpPr>
        <p:grpSpPr>
          <a:xfrm>
            <a:off x="9242512" y="3809312"/>
            <a:ext cx="3760012" cy="3256188"/>
            <a:chOff x="0" y="0"/>
            <a:chExt cx="3619627" cy="3134614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2E146872-217A-926C-3D9A-B7FC01661CA3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5" name="TextBox 17">
            <a:extLst>
              <a:ext uri="{FF2B5EF4-FFF2-40B4-BE49-F238E27FC236}">
                <a16:creationId xmlns:a16="http://schemas.microsoft.com/office/drawing/2014/main" id="{6AE0129A-AFEA-FDAA-9ADC-C42E8706F2E3}"/>
              </a:ext>
            </a:extLst>
          </p:cNvPr>
          <p:cNvSpPr txBox="1"/>
          <p:nvPr/>
        </p:nvSpPr>
        <p:spPr>
          <a:xfrm>
            <a:off x="9618326" y="4757234"/>
            <a:ext cx="3160747" cy="1073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F4F4F4"/>
                </a:solidFill>
                <a:latin typeface="Fira Sans Bold"/>
              </a:rPr>
              <a:t>Heterogeneity</a:t>
            </a:r>
          </a:p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F4F4F4"/>
                </a:solidFill>
                <a:latin typeface="Fira Sans Bold"/>
              </a:rPr>
              <a:t>of </a:t>
            </a:r>
            <a:r>
              <a:rPr lang="en-US" sz="3099" u="sng" dirty="0">
                <a:solidFill>
                  <a:srgbClr val="004651"/>
                </a:solidFill>
                <a:latin typeface="Fira Sans Bold"/>
              </a:rPr>
              <a:t>94.91%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05201FD9-201E-B2BD-4C40-B88DB7830EF9}"/>
              </a:ext>
            </a:extLst>
          </p:cNvPr>
          <p:cNvSpPr txBox="1"/>
          <p:nvPr/>
        </p:nvSpPr>
        <p:spPr>
          <a:xfrm>
            <a:off x="10674230" y="5791673"/>
            <a:ext cx="104894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4F4F4"/>
                </a:solidFill>
                <a:latin typeface="Fira Sans"/>
              </a:rPr>
              <a:t>p&lt;0.001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542559" y="-4150923"/>
            <a:ext cx="9822161" cy="6226137"/>
            <a:chOff x="0" y="0"/>
            <a:chExt cx="847485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4859" cy="5372100"/>
            </a:xfrm>
            <a:custGeom>
              <a:avLst/>
              <a:gdLst/>
              <a:ahLst/>
              <a:cxnLst/>
              <a:rect l="l" t="t" r="r" b="b"/>
              <a:pathLst>
                <a:path w="8474859" h="5372100">
                  <a:moveTo>
                    <a:pt x="692418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924189" y="5372100"/>
                  </a:lnTo>
                  <a:lnTo>
                    <a:pt x="8474859" y="2686050"/>
                  </a:lnTo>
                  <a:lnTo>
                    <a:pt x="6924189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959443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28977" y="3281237"/>
            <a:ext cx="17430046" cy="5977063"/>
          </a:xfrm>
          <a:custGeom>
            <a:avLst/>
            <a:gdLst/>
            <a:ahLst/>
            <a:cxnLst/>
            <a:rect l="l" t="t" r="r" b="b"/>
            <a:pathLst>
              <a:path w="17430046" h="5977063">
                <a:moveTo>
                  <a:pt x="0" y="0"/>
                </a:moveTo>
                <a:lnTo>
                  <a:pt x="17430046" y="0"/>
                </a:lnTo>
                <a:lnTo>
                  <a:pt x="17430046" y="5977063"/>
                </a:lnTo>
                <a:lnTo>
                  <a:pt x="0" y="5977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28977" y="3281237"/>
            <a:ext cx="17430046" cy="5977063"/>
            <a:chOff x="0" y="0"/>
            <a:chExt cx="4590629" cy="15742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90629" cy="1574206"/>
            </a:xfrm>
            <a:custGeom>
              <a:avLst/>
              <a:gdLst/>
              <a:ahLst/>
              <a:cxnLst/>
              <a:rect l="l" t="t" r="r" b="b"/>
              <a:pathLst>
                <a:path w="4590629" h="1574206">
                  <a:moveTo>
                    <a:pt x="0" y="0"/>
                  </a:moveTo>
                  <a:lnTo>
                    <a:pt x="4590629" y="0"/>
                  </a:lnTo>
                  <a:lnTo>
                    <a:pt x="4590629" y="1574206"/>
                  </a:lnTo>
                  <a:lnTo>
                    <a:pt x="0" y="157420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590629" cy="1612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2890" y="3281237"/>
            <a:ext cx="4216059" cy="3564027"/>
            <a:chOff x="0" y="0"/>
            <a:chExt cx="3619627" cy="313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71348" y="4523133"/>
            <a:ext cx="4945305" cy="4282657"/>
            <a:chOff x="0" y="0"/>
            <a:chExt cx="3619627" cy="31346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099011" y="5752918"/>
            <a:ext cx="3760012" cy="3256188"/>
            <a:chOff x="0" y="0"/>
            <a:chExt cx="3619627" cy="31346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6" name="Freeform 16"/>
          <p:cNvSpPr/>
          <p:nvPr/>
        </p:nvSpPr>
        <p:spPr>
          <a:xfrm flipH="1">
            <a:off x="4583007" y="4336212"/>
            <a:ext cx="2640773" cy="1872548"/>
          </a:xfrm>
          <a:custGeom>
            <a:avLst/>
            <a:gdLst/>
            <a:ahLst/>
            <a:cxnLst/>
            <a:rect l="l" t="t" r="r" b="b"/>
            <a:pathLst>
              <a:path w="2640773" h="1872548">
                <a:moveTo>
                  <a:pt x="2640773" y="0"/>
                </a:moveTo>
                <a:lnTo>
                  <a:pt x="0" y="0"/>
                </a:lnTo>
                <a:lnTo>
                  <a:pt x="0" y="1872548"/>
                </a:lnTo>
                <a:lnTo>
                  <a:pt x="2640773" y="1872548"/>
                </a:lnTo>
                <a:lnTo>
                  <a:pt x="26407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383854" y="6478302"/>
            <a:ext cx="2980097" cy="2093945"/>
          </a:xfrm>
          <a:custGeom>
            <a:avLst/>
            <a:gdLst/>
            <a:ahLst/>
            <a:cxnLst/>
            <a:rect l="l" t="t" r="r" b="b"/>
            <a:pathLst>
              <a:path w="2980097" h="2093945">
                <a:moveTo>
                  <a:pt x="2980097" y="0"/>
                </a:moveTo>
                <a:lnTo>
                  <a:pt x="0" y="0"/>
                </a:lnTo>
                <a:lnTo>
                  <a:pt x="0" y="2093945"/>
                </a:lnTo>
                <a:lnTo>
                  <a:pt x="2980097" y="2093945"/>
                </a:lnTo>
                <a:lnTo>
                  <a:pt x="29800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942975"/>
            <a:ext cx="7241307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Results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57108" y="5676718"/>
            <a:ext cx="3373785" cy="189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u="sng">
                <a:solidFill>
                  <a:srgbClr val="A4E473"/>
                </a:solidFill>
                <a:latin typeface="Fira Sans Bold"/>
              </a:rPr>
              <a:t>25/183</a:t>
            </a:r>
            <a:r>
              <a:rPr lang="en-US" sz="3599">
                <a:solidFill>
                  <a:srgbClr val="F4F4F4"/>
                </a:solidFill>
                <a:latin typeface="Fira Sans Bold"/>
              </a:rPr>
              <a:t> </a:t>
            </a:r>
            <a:r>
              <a:rPr lang="en-US" sz="3599">
                <a:solidFill>
                  <a:srgbClr val="F4F4F4"/>
                </a:solidFill>
                <a:latin typeface="Fira Sans"/>
              </a:rPr>
              <a:t>samples</a:t>
            </a:r>
            <a:r>
              <a:rPr lang="en-US" sz="3599">
                <a:solidFill>
                  <a:srgbClr val="F4F4F4"/>
                </a:solidFill>
                <a:latin typeface="Fira Sans Bold"/>
              </a:rPr>
              <a:t> 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4F4F4"/>
                </a:solidFill>
                <a:latin typeface="Fira Sans"/>
              </a:rPr>
              <a:t>showed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4F4F4"/>
                </a:solidFill>
                <a:latin typeface="Fira Sans"/>
              </a:rPr>
              <a:t>any</a:t>
            </a:r>
            <a:r>
              <a:rPr lang="en-US" sz="3599">
                <a:solidFill>
                  <a:srgbClr val="F4F4F4"/>
                </a:solidFill>
                <a:latin typeface="Fira Sans Bold"/>
              </a:rPr>
              <a:t> </a:t>
            </a:r>
            <a:r>
              <a:rPr lang="en-US" sz="3599">
                <a:solidFill>
                  <a:srgbClr val="A4E473"/>
                </a:solidFill>
                <a:latin typeface="Fira Sans Bold"/>
              </a:rPr>
              <a:t>positivity</a:t>
            </a:r>
            <a:r>
              <a:rPr lang="en-US" sz="3599">
                <a:solidFill>
                  <a:srgbClr val="F4F4F4"/>
                </a:solidFill>
                <a:latin typeface="Fira Sans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1246" y="4168619"/>
            <a:ext cx="3460337" cy="1218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u="sng" dirty="0">
                <a:solidFill>
                  <a:srgbClr val="004651"/>
                </a:solidFill>
                <a:latin typeface="Fira Sans Bold"/>
              </a:rPr>
              <a:t>11</a:t>
            </a:r>
            <a:r>
              <a:rPr lang="en-US" sz="3499" dirty="0">
                <a:solidFill>
                  <a:srgbClr val="004651"/>
                </a:solidFill>
                <a:latin typeface="Fira Sans"/>
              </a:rPr>
              <a:t> 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4651"/>
                </a:solidFill>
                <a:latin typeface="Fira Sans Bold"/>
              </a:rPr>
              <a:t>Low-expression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82305" y="6102641"/>
            <a:ext cx="2362944" cy="184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u="sng" dirty="0">
                <a:solidFill>
                  <a:srgbClr val="F4F4F4"/>
                </a:solidFill>
                <a:latin typeface="Fira Sans Bold"/>
              </a:rPr>
              <a:t>14</a:t>
            </a:r>
            <a:r>
              <a:rPr lang="en-US" sz="3499" dirty="0">
                <a:solidFill>
                  <a:srgbClr val="F4F4F4"/>
                </a:solidFill>
                <a:latin typeface="Fira Sans"/>
              </a:rPr>
              <a:t> 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F4F4F4"/>
                </a:solidFill>
                <a:latin typeface="Fira Sans Bold"/>
              </a:rPr>
              <a:t>Significant 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F4F4F4"/>
                </a:solidFill>
                <a:latin typeface="Fira Sans Bold"/>
              </a:rPr>
              <a:t>Expression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21308" y="5387158"/>
            <a:ext cx="228117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651"/>
                </a:solidFill>
                <a:latin typeface="Fira Sans"/>
              </a:rPr>
              <a:t>Sousa, 2017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896874" y="7930691"/>
            <a:ext cx="228117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4F4F4"/>
                </a:solidFill>
                <a:latin typeface="Fira Sans"/>
              </a:rPr>
              <a:t>Seigel, 2017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4657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110578" y="-783398"/>
            <a:ext cx="13031070" cy="112849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8931561" y="-744781"/>
            <a:ext cx="12941885" cy="11207734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332239"/>
            <a:ext cx="6113968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F4F4F4"/>
                </a:solidFill>
                <a:latin typeface="Montserrat Alternates Medium" panose="00000600000000000000" pitchFamily="2" charset="0"/>
              </a:rPr>
              <a:t>Discussion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92625"/>
            <a:ext cx="5155785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4F4F4"/>
                </a:solidFill>
                <a:latin typeface="Fira Sans Bold"/>
              </a:rPr>
              <a:t>Pooled mean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4F4F4"/>
                </a:solidFill>
                <a:latin typeface="Fira Sans Bold"/>
              </a:rPr>
              <a:t>prevalence of </a:t>
            </a:r>
            <a:r>
              <a:rPr lang="en-US" sz="3500" u="sng">
                <a:solidFill>
                  <a:srgbClr val="A4E473"/>
                </a:solidFill>
                <a:latin typeface="Fira Sans Bold"/>
              </a:rPr>
              <a:t>21.2%</a:t>
            </a:r>
            <a:r>
              <a:rPr lang="en-US" sz="3500">
                <a:solidFill>
                  <a:srgbClr val="F4F4F4"/>
                </a:solidFill>
                <a:latin typeface="Fira Sans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22176" y="3150552"/>
            <a:ext cx="7865824" cy="400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F4F4F4"/>
                </a:solidFill>
                <a:latin typeface="Fira Sans"/>
              </a:rPr>
              <a:t>All samples with </a:t>
            </a:r>
            <a:r>
              <a:rPr lang="en-US" sz="3199" dirty="0">
                <a:solidFill>
                  <a:srgbClr val="F4F4F4"/>
                </a:solidFill>
                <a:latin typeface="Fira Sans Bold"/>
              </a:rPr>
              <a:t>significant  expression</a:t>
            </a:r>
            <a:r>
              <a:rPr lang="en-US" sz="3199" dirty="0">
                <a:solidFill>
                  <a:srgbClr val="F4F4F4"/>
                </a:solidFill>
                <a:latin typeface="Fira Sans"/>
              </a:rPr>
              <a:t> were from the same study </a:t>
            </a:r>
            <a:r>
              <a:rPr lang="en-US" sz="3199" dirty="0">
                <a:solidFill>
                  <a:srgbClr val="F4F4F4"/>
                </a:solidFill>
                <a:latin typeface="Fira Sans Italics"/>
              </a:rPr>
              <a:t>(Seigel, 2017)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F4F4F4"/>
                </a:solidFill>
                <a:latin typeface="Fira Sans"/>
              </a:rPr>
              <a:t>All samples with </a:t>
            </a:r>
            <a:r>
              <a:rPr lang="en-US" sz="3199" dirty="0">
                <a:solidFill>
                  <a:srgbClr val="F4F4F4"/>
                </a:solidFill>
                <a:latin typeface="Fira Sans Bold"/>
              </a:rPr>
              <a:t>low expression</a:t>
            </a:r>
            <a:r>
              <a:rPr lang="en-US" sz="3199" dirty="0">
                <a:solidFill>
                  <a:srgbClr val="F4F4F4"/>
                </a:solidFill>
                <a:latin typeface="Fira Sans"/>
              </a:rPr>
              <a:t> were from the same study </a:t>
            </a:r>
            <a:r>
              <a:rPr lang="en-US" sz="3199" dirty="0">
                <a:solidFill>
                  <a:srgbClr val="F4F4F4"/>
                </a:solidFill>
                <a:latin typeface="Fira Sans Italics"/>
              </a:rPr>
              <a:t>(Sousa, 2017) 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F4F4F4"/>
                </a:solidFill>
                <a:latin typeface="Fira Sans"/>
              </a:rPr>
              <a:t>One study did </a:t>
            </a:r>
            <a:r>
              <a:rPr lang="en-US" sz="3199" dirty="0">
                <a:solidFill>
                  <a:srgbClr val="F4F4F4"/>
                </a:solidFill>
                <a:latin typeface="Fira Sans Bold"/>
              </a:rPr>
              <a:t>not</a:t>
            </a:r>
            <a:r>
              <a:rPr lang="en-US" sz="3199" dirty="0">
                <a:solidFill>
                  <a:srgbClr val="F4F4F4"/>
                </a:solidFill>
                <a:latin typeface="Fira Sans"/>
              </a:rPr>
              <a:t> show positivity at all </a:t>
            </a:r>
            <a:r>
              <a:rPr lang="en-US" sz="3199" dirty="0">
                <a:solidFill>
                  <a:srgbClr val="F4F4F4"/>
                </a:solidFill>
                <a:latin typeface="Fira Sans Italics"/>
              </a:rPr>
              <a:t>(</a:t>
            </a:r>
            <a:r>
              <a:rPr lang="en-US" sz="3199" dirty="0" err="1">
                <a:solidFill>
                  <a:srgbClr val="F4F4F4"/>
                </a:solidFill>
                <a:latin typeface="Fira Sans Italics"/>
              </a:rPr>
              <a:t>Bösch</a:t>
            </a:r>
            <a:r>
              <a:rPr lang="en-US" sz="3199" dirty="0">
                <a:solidFill>
                  <a:srgbClr val="F4F4F4"/>
                </a:solidFill>
                <a:latin typeface="Fira Sans Italics"/>
              </a:rPr>
              <a:t>, 2005)</a:t>
            </a:r>
          </a:p>
        </p:txBody>
      </p:sp>
      <p:sp>
        <p:nvSpPr>
          <p:cNvPr id="9" name="Freeform 9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110578" y="-783398"/>
            <a:ext cx="13031070" cy="112849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12731" y="4492625"/>
            <a:ext cx="4871754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4F4F4"/>
                </a:solidFill>
                <a:latin typeface="Fira Sans Bold"/>
              </a:rPr>
              <a:t>Heterogeneity of </a:t>
            </a:r>
            <a:r>
              <a:rPr lang="en-US" sz="3500" u="sng">
                <a:solidFill>
                  <a:srgbClr val="A4E473"/>
                </a:solidFill>
                <a:latin typeface="Fira Sans Bold"/>
              </a:rPr>
              <a:t>94.91%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8931561" y="-744781"/>
            <a:ext cx="12941885" cy="11207734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332239"/>
            <a:ext cx="6113968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F4F4F4"/>
                </a:solidFill>
                <a:latin typeface="Montserrat Alternates Medium" panose="00000600000000000000" pitchFamily="2" charset="0"/>
              </a:rPr>
              <a:t>Discussion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22176" y="3150552"/>
            <a:ext cx="7865824" cy="400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u="sng" dirty="0">
                <a:solidFill>
                  <a:srgbClr val="F4F4F4"/>
                </a:solidFill>
                <a:latin typeface="Fira Sans"/>
              </a:rPr>
              <a:t>Immunodetection</a:t>
            </a:r>
          </a:p>
          <a:p>
            <a:pPr marL="1381755" lvl="2" indent="-460585" algn="l">
              <a:lnSpc>
                <a:spcPts val="4479"/>
              </a:lnSpc>
              <a:buFont typeface="Arial"/>
              <a:buChar char="⚬"/>
            </a:pPr>
            <a:r>
              <a:rPr lang="en-US" sz="3199" dirty="0">
                <a:solidFill>
                  <a:srgbClr val="F4F4F4"/>
                </a:solidFill>
                <a:latin typeface="Fira Sans" panose="020B0503050000020004" pitchFamily="34" charset="0"/>
              </a:rPr>
              <a:t>Different antibodies</a:t>
            </a:r>
          </a:p>
          <a:p>
            <a:pPr marL="1381755" lvl="2" indent="-460585" algn="l">
              <a:lnSpc>
                <a:spcPts val="4479"/>
              </a:lnSpc>
              <a:buFont typeface="Arial"/>
              <a:buChar char="⚬"/>
            </a:pPr>
            <a:r>
              <a:rPr lang="en-US" sz="3199" dirty="0">
                <a:solidFill>
                  <a:srgbClr val="F4F4F4"/>
                </a:solidFill>
                <a:latin typeface="Fira Sans" panose="020B0503050000020004" pitchFamily="34" charset="0"/>
              </a:rPr>
              <a:t>Different laboratories</a:t>
            </a:r>
          </a:p>
          <a:p>
            <a:pPr marL="1381755" lvl="2" indent="-460585" algn="l">
              <a:lnSpc>
                <a:spcPts val="4479"/>
              </a:lnSpc>
              <a:buFont typeface="Arial"/>
              <a:buChar char="⚬"/>
            </a:pPr>
            <a:r>
              <a:rPr lang="en-US" sz="3199" dirty="0">
                <a:solidFill>
                  <a:srgbClr val="F4F4F4"/>
                </a:solidFill>
                <a:latin typeface="Fira Sans"/>
              </a:rPr>
              <a:t>2005 x 2017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F4F4F4"/>
                </a:solidFill>
                <a:latin typeface="Fira Sans"/>
              </a:rPr>
              <a:t>Few studies with highly variable results </a:t>
            </a:r>
          </a:p>
          <a:p>
            <a:pPr marL="1381755" lvl="2" indent="-460585" algn="l">
              <a:lnSpc>
                <a:spcPts val="4479"/>
              </a:lnSpc>
              <a:buFont typeface="Arial"/>
              <a:buChar char="⚬"/>
            </a:pPr>
            <a:r>
              <a:rPr lang="en-US" sz="3199" dirty="0">
                <a:solidFill>
                  <a:srgbClr val="F4F4F4"/>
                </a:solidFill>
                <a:latin typeface="Fira Sans Bold"/>
              </a:rPr>
              <a:t>0%-50%</a:t>
            </a:r>
            <a:r>
              <a:rPr lang="en-US" sz="3199" dirty="0">
                <a:solidFill>
                  <a:srgbClr val="F4F4F4"/>
                </a:solidFill>
                <a:latin typeface="Fira Sans"/>
              </a:rPr>
              <a:t> positivity </a:t>
            </a:r>
          </a:p>
        </p:txBody>
      </p:sp>
      <p:sp>
        <p:nvSpPr>
          <p:cNvPr id="9" name="Freeform 9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FF3F9368-04F9-9E43-7DFC-BBE3FB0D69AB}"/>
              </a:ext>
            </a:extLst>
          </p:cNvPr>
          <p:cNvSpPr/>
          <p:nvPr/>
        </p:nvSpPr>
        <p:spPr>
          <a:xfrm>
            <a:off x="0" y="7505700"/>
            <a:ext cx="18669000" cy="1449402"/>
          </a:xfrm>
          <a:prstGeom prst="rect">
            <a:avLst/>
          </a:prstGeom>
          <a:solidFill>
            <a:srgbClr val="0046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7730" r="-7730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028700"/>
            <a:ext cx="857711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Discussion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4964" y="2558312"/>
            <a:ext cx="8831150" cy="447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Few samples showed </a:t>
            </a:r>
            <a:r>
              <a:rPr lang="en-US" sz="3200" u="sng" dirty="0">
                <a:solidFill>
                  <a:srgbClr val="000000"/>
                </a:solidFill>
                <a:latin typeface="Fira Sans Light"/>
              </a:rPr>
              <a:t>any</a:t>
            </a:r>
            <a:r>
              <a:rPr lang="en-US" sz="3200" dirty="0">
                <a:solidFill>
                  <a:srgbClr val="000000"/>
                </a:solidFill>
                <a:latin typeface="Fira Sans Light"/>
              </a:rPr>
              <a:t> positivity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 Italics"/>
              </a:rPr>
              <a:t>Even fewer</a:t>
            </a:r>
            <a:r>
              <a:rPr lang="en-US" sz="3200" dirty="0">
                <a:solidFill>
                  <a:srgbClr val="000000"/>
                </a:solidFill>
                <a:latin typeface="Fira Sans Light"/>
              </a:rPr>
              <a:t> showed significant positivity (3+)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Fira Sans Bold"/>
              </a:rPr>
              <a:t>169/183</a:t>
            </a:r>
            <a:r>
              <a:rPr lang="en-US" sz="3200" dirty="0">
                <a:solidFill>
                  <a:srgbClr val="000000"/>
                </a:solidFill>
                <a:latin typeface="Fira Sans Light"/>
              </a:rPr>
              <a:t> would </a:t>
            </a:r>
            <a:r>
              <a:rPr lang="en-US" sz="3200" u="sng" dirty="0">
                <a:solidFill>
                  <a:srgbClr val="000000"/>
                </a:solidFill>
                <a:latin typeface="Fira Sans Light"/>
              </a:rPr>
              <a:t>not</a:t>
            </a:r>
            <a:r>
              <a:rPr lang="en-US" sz="3200" dirty="0">
                <a:solidFill>
                  <a:srgbClr val="000000"/>
                </a:solidFill>
                <a:latin typeface="Fira Sans Light"/>
              </a:rPr>
              <a:t> fit criteria for current HER2-targeting therapies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endParaRPr lang="en-US" sz="3200" dirty="0">
              <a:solidFill>
                <a:srgbClr val="000000"/>
              </a:solidFill>
              <a:latin typeface="Fira Sans Light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Bold"/>
              </a:rPr>
              <a:t>Biopsies contraindicated</a:t>
            </a:r>
            <a:r>
              <a:rPr lang="en-US" sz="3200" dirty="0">
                <a:solidFill>
                  <a:srgbClr val="000000"/>
                </a:solidFill>
                <a:latin typeface="Fira Sans Light"/>
              </a:rPr>
              <a:t> - how to determine which patients are eligible for targeting drugs? 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Fira Sans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3400" y="8070498"/>
            <a:ext cx="11049000" cy="590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A4E473"/>
                </a:solidFill>
                <a:latin typeface="Fira Sans Bold"/>
              </a:rPr>
              <a:t>Not enough to routinely offer anti-HER2 therapy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4657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7923" r="-7923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4657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028700"/>
            <a:ext cx="857711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Discussion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1683" y="2735065"/>
            <a:ext cx="8831150" cy="4971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latin typeface="Fira Sans Light"/>
              </a:rPr>
              <a:t>Seigel et. al. suggest expression of a </a:t>
            </a:r>
            <a:r>
              <a:rPr lang="en-US" sz="3200" u="none" strike="noStrike" dirty="0">
                <a:solidFill>
                  <a:srgbClr val="000000"/>
                </a:solidFill>
                <a:latin typeface="Fira Sans Light Italics"/>
              </a:rPr>
              <a:t>truncated form of the protein</a:t>
            </a:r>
          </a:p>
          <a:p>
            <a:pPr marL="1209039" lvl="2" indent="-403013" algn="l">
              <a:lnSpc>
                <a:spcPts val="3919"/>
              </a:lnSpc>
              <a:spcBef>
                <a:spcPct val="0"/>
              </a:spcBef>
              <a:buFont typeface="Arial"/>
              <a:buChar char="⚬"/>
            </a:pPr>
            <a:r>
              <a:rPr lang="en-US" sz="3200" u="none" strike="noStrike" dirty="0">
                <a:solidFill>
                  <a:srgbClr val="000000"/>
                </a:solidFill>
                <a:latin typeface="Fira Sans Light"/>
              </a:rPr>
              <a:t>Is it identifiable through conventional testing? </a:t>
            </a:r>
          </a:p>
          <a:p>
            <a:pPr marL="1813558" lvl="3" indent="-453390" algn="l">
              <a:lnSpc>
                <a:spcPts val="3919"/>
              </a:lnSpc>
              <a:spcBef>
                <a:spcPct val="0"/>
              </a:spcBef>
              <a:buFont typeface="Arial"/>
              <a:buChar char="￭"/>
            </a:pPr>
            <a:r>
              <a:rPr lang="en-US" sz="3200" u="none" strike="noStrike" dirty="0">
                <a:solidFill>
                  <a:srgbClr val="000000"/>
                </a:solidFill>
                <a:latin typeface="Fira Sans Light"/>
              </a:rPr>
              <a:t>Other methods such as </a:t>
            </a:r>
            <a:r>
              <a:rPr lang="en-US" sz="3200" u="none" strike="noStrike" dirty="0">
                <a:solidFill>
                  <a:srgbClr val="000000"/>
                </a:solidFill>
                <a:latin typeface="Fira Sans Bold"/>
              </a:rPr>
              <a:t>FISH or PCR</a:t>
            </a:r>
            <a:r>
              <a:rPr lang="en-US" sz="3200" u="none" strike="noStrike" dirty="0">
                <a:solidFill>
                  <a:srgbClr val="000000"/>
                </a:solidFill>
                <a:latin typeface="Fira Sans Light"/>
              </a:rPr>
              <a:t> might be better for characterization</a:t>
            </a:r>
          </a:p>
          <a:p>
            <a:pPr marL="1360168" lvl="3" algn="l">
              <a:lnSpc>
                <a:spcPts val="3919"/>
              </a:lnSpc>
              <a:spcBef>
                <a:spcPct val="0"/>
              </a:spcBef>
            </a:pPr>
            <a:r>
              <a:rPr lang="en-US" sz="3200" u="none" strike="noStrike" dirty="0">
                <a:solidFill>
                  <a:srgbClr val="000000"/>
                </a:solidFill>
                <a:latin typeface="Fira Sans Light"/>
              </a:rPr>
              <a:t> </a:t>
            </a:r>
          </a:p>
          <a:p>
            <a:pPr marL="1209039" lvl="2" indent="-403013" algn="l">
              <a:lnSpc>
                <a:spcPts val="3919"/>
              </a:lnSpc>
              <a:spcBef>
                <a:spcPct val="0"/>
              </a:spcBef>
              <a:buFont typeface="Arial"/>
              <a:buChar char="⚬"/>
            </a:pPr>
            <a:r>
              <a:rPr lang="en-US" sz="3200" u="none" strike="noStrike" dirty="0">
                <a:solidFill>
                  <a:srgbClr val="000000"/>
                </a:solidFill>
                <a:latin typeface="Fira Sans Light"/>
              </a:rPr>
              <a:t>Is it compatible with targeting drugs?</a:t>
            </a:r>
          </a:p>
          <a:p>
            <a:pPr marL="1813558" lvl="3" indent="-453390" algn="l">
              <a:lnSpc>
                <a:spcPts val="3919"/>
              </a:lnSpc>
              <a:spcBef>
                <a:spcPct val="0"/>
              </a:spcBef>
              <a:buFont typeface="Arial"/>
              <a:buChar char="￭"/>
            </a:pPr>
            <a:r>
              <a:rPr lang="en-US" sz="3200" u="none" strike="noStrike" dirty="0">
                <a:solidFill>
                  <a:srgbClr val="000000"/>
                </a:solidFill>
                <a:latin typeface="Fira Sans Light"/>
              </a:rPr>
              <a:t>Currently no data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u="none" strike="noStrike" dirty="0">
              <a:solidFill>
                <a:srgbClr val="000000"/>
              </a:solidFill>
              <a:latin typeface="Fira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625171" y="7795449"/>
            <a:ext cx="3378391" cy="292570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8986898" y="4185672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986898" y="6376422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181090" y="4185672"/>
            <a:ext cx="6805808" cy="6210300"/>
          </a:xfrm>
          <a:custGeom>
            <a:avLst/>
            <a:gdLst/>
            <a:ahLst/>
            <a:cxnLst/>
            <a:rect l="l" t="t" r="r" b="b"/>
            <a:pathLst>
              <a:path w="6805808" h="6210300">
                <a:moveTo>
                  <a:pt x="0" y="0"/>
                </a:moveTo>
                <a:lnTo>
                  <a:pt x="6805808" y="0"/>
                </a:lnTo>
                <a:lnTo>
                  <a:pt x="6805808" y="6210300"/>
                </a:lnTo>
                <a:lnTo>
                  <a:pt x="0" y="6210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986898" y="2536331"/>
            <a:ext cx="827240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Fira Sans Light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028700"/>
            <a:ext cx="6805808" cy="1250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Conclusions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86898" y="2437835"/>
            <a:ext cx="8272402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u="none" strike="noStrike">
                <a:solidFill>
                  <a:srgbClr val="000000"/>
                </a:solidFill>
                <a:latin typeface="Fira Sans Medium"/>
              </a:rPr>
              <a:t>We cannot affirm that HER2 expression is statistically significant as per current data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86898" y="4457135"/>
            <a:ext cx="8272402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u="none" strike="noStrike">
                <a:solidFill>
                  <a:srgbClr val="000000"/>
                </a:solidFill>
                <a:latin typeface="Fira Sans Medium"/>
              </a:rPr>
              <a:t>Further studies comparing different detection methods are needed to better assess HER2 status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86898" y="6644875"/>
            <a:ext cx="8272402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Fira Sans Medium"/>
              </a:rPr>
              <a:t>In case of a truncated protein, there is a necessity for characterizing and describing it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625171" y="7795449"/>
            <a:ext cx="3378391" cy="292570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8986898" y="3715083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986898" y="6503032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986898" y="2536331"/>
            <a:ext cx="827240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Fira Sans Light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028700"/>
            <a:ext cx="7734300" cy="1250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Conclusions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86898" y="2437835"/>
            <a:ext cx="827240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Fira Sans Medium"/>
              </a:rPr>
              <a:t>Targeted therapy is possible even in low-expression scenarios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86898" y="3996070"/>
            <a:ext cx="8272402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u="none" strike="noStrike">
                <a:solidFill>
                  <a:srgbClr val="000000"/>
                </a:solidFill>
                <a:latin typeface="Fira Sans Medium"/>
              </a:rPr>
              <a:t>Further studies in larger populations  should be conducted to verify the possibility of and responsiveness to targeted therapy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3704167" cy="2722701"/>
            <a:chOff x="0" y="0"/>
            <a:chExt cx="18272222" cy="3630268"/>
          </a:xfrm>
        </p:grpSpPr>
        <p:sp>
          <p:nvSpPr>
            <p:cNvPr id="3" name="TextBox 3"/>
            <p:cNvSpPr txBox="1"/>
            <p:nvPr/>
          </p:nvSpPr>
          <p:spPr>
            <a:xfrm>
              <a:off x="0" y="2172943"/>
              <a:ext cx="18272222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4F4F4"/>
                  </a:solidFill>
                  <a:latin typeface="Fira Sans Medium"/>
                </a:rPr>
                <a:t>HER2 Expression in Retinoblastoma: A Systematic Review and Single-Arm Meta-Analysis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8272222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8499" dirty="0">
                  <a:solidFill>
                    <a:srgbClr val="A4E473"/>
                  </a:solidFill>
                  <a:latin typeface="Montserrat Alternates Medium" panose="00000600000000000000" pitchFamily="2" charset="0"/>
                </a:rPr>
                <a:t>References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69891" y="-1936693"/>
            <a:ext cx="6988247" cy="6051855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06152" y="2926581"/>
            <a:ext cx="2395192" cy="2074248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610677" y="-541346"/>
            <a:ext cx="1812977" cy="1570046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316509" y="4381499"/>
            <a:ext cx="5037291" cy="5237187"/>
            <a:chOff x="0" y="0"/>
            <a:chExt cx="7539976" cy="75399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539976" cy="7539976"/>
            </a:xfrm>
            <a:custGeom>
              <a:avLst/>
              <a:gdLst/>
              <a:ahLst/>
              <a:cxnLst/>
              <a:rect l="l" t="t" r="r" b="b"/>
              <a:pathLst>
                <a:path w="7539976" h="7539976">
                  <a:moveTo>
                    <a:pt x="0" y="0"/>
                  </a:moveTo>
                  <a:lnTo>
                    <a:pt x="7539976" y="0"/>
                  </a:lnTo>
                  <a:lnTo>
                    <a:pt x="7539976" y="7539976"/>
                  </a:lnTo>
                  <a:lnTo>
                    <a:pt x="0" y="7539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924059" y="2538267"/>
            <a:ext cx="10309304" cy="5934041"/>
            <a:chOff x="-139521" y="224785"/>
            <a:chExt cx="13745738" cy="7912054"/>
          </a:xfrm>
        </p:grpSpPr>
        <p:sp>
          <p:nvSpPr>
            <p:cNvPr id="12" name="TextBox 12"/>
            <p:cNvSpPr txBox="1"/>
            <p:nvPr/>
          </p:nvSpPr>
          <p:spPr>
            <a:xfrm>
              <a:off x="2744" y="224785"/>
              <a:ext cx="13603473" cy="414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161"/>
                </a:lnSpc>
              </a:pPr>
              <a:endParaRPr lang="en-US" sz="6801" dirty="0">
                <a:solidFill>
                  <a:srgbClr val="000000"/>
                </a:solidFill>
                <a:latin typeface="Montserrat Alternates Medium" panose="00000600000000000000" pitchFamily="2" charset="0"/>
              </a:endParaRPr>
            </a:p>
            <a:p>
              <a:pPr algn="l">
                <a:lnSpc>
                  <a:spcPts val="8161"/>
                </a:lnSpc>
              </a:pPr>
              <a:r>
                <a:rPr lang="en-US" sz="6801" dirty="0" err="1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Declaro</a:t>
              </a:r>
              <a:r>
                <a:rPr lang="en-US" sz="6801" dirty="0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 </a:t>
              </a:r>
              <a:r>
                <a:rPr lang="en-US" sz="6801" dirty="0" err="1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não</a:t>
              </a:r>
              <a:r>
                <a:rPr lang="en-US" sz="6801" dirty="0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 </a:t>
              </a:r>
              <a:r>
                <a:rPr lang="en-US" sz="6801" dirty="0" err="1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ter</a:t>
              </a:r>
              <a:r>
                <a:rPr lang="en-US" sz="6801" dirty="0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 </a:t>
              </a:r>
              <a:r>
                <a:rPr lang="en-US" sz="6801" dirty="0" err="1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conflito</a:t>
              </a:r>
              <a:r>
                <a:rPr lang="en-US" sz="6801" dirty="0">
                  <a:solidFill>
                    <a:srgbClr val="000000"/>
                  </a:solidFill>
                  <a:latin typeface="Montserrat Alternates Medium" panose="00000600000000000000" pitchFamily="2" charset="0"/>
                </a:rPr>
                <a:t> de interesses.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39521" y="7479394"/>
              <a:ext cx="13603473" cy="657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pt-BR" sz="3200" dirty="0">
                  <a:latin typeface="Fira Sans" panose="020B0503050000020004" pitchFamily="34" charset="0"/>
                </a:rPr>
                <a:t>Exigência da RDC Nº 96/08 da ANVISA.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C34ED411-D9EC-0261-2428-6063C180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4" y="-7620"/>
            <a:ext cx="3921855" cy="17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110578" y="-783398"/>
            <a:ext cx="13031070" cy="112849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6786776" y="-286119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8071548" y="3123868"/>
            <a:ext cx="8727889" cy="7558393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123" y="4075506"/>
            <a:ext cx="7676068" cy="3044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8800" spc="-99" dirty="0">
                <a:solidFill>
                  <a:srgbClr val="F4F4F4"/>
                </a:solidFill>
                <a:latin typeface="Montserrat Alternates Medium" panose="00000600000000000000" pitchFamily="2" charset="0"/>
              </a:rPr>
              <a:t>Thank you!</a:t>
            </a:r>
          </a:p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4000" spc="-99" dirty="0">
                <a:solidFill>
                  <a:srgbClr val="F4F4F4"/>
                </a:solidFill>
                <a:latin typeface="Montserrat Alternates Medium" panose="00000600000000000000" pitchFamily="2" charset="0"/>
              </a:rPr>
              <a:t>ruana.novaes@ebserh.gov.br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959A8E3-62E4-AA0B-C63D-678CB13D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58" y="3467100"/>
            <a:ext cx="6218668" cy="6218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85627" y="3086100"/>
            <a:ext cx="8831150" cy="348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Most common intraocular malignancy in children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1:14,000–1:20,000 live births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3200" dirty="0" err="1">
                <a:solidFill>
                  <a:srgbClr val="000000"/>
                </a:solidFill>
                <a:latin typeface="Fira Sans Light"/>
              </a:rPr>
              <a:t>Aprox</a:t>
            </a:r>
            <a:r>
              <a:rPr lang="en-US" sz="3200" dirty="0">
                <a:solidFill>
                  <a:srgbClr val="000000"/>
                </a:solidFill>
                <a:latin typeface="Fira Sans Light"/>
              </a:rPr>
              <a:t> 9,000 new cases/year worldwide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endParaRPr lang="en-US" sz="3200" dirty="0">
              <a:solidFill>
                <a:srgbClr val="000000"/>
              </a:solidFill>
              <a:latin typeface="Fira Sans Light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90% diagnosed before 3 years of age</a:t>
            </a:r>
          </a:p>
          <a:p>
            <a:pPr algn="l">
              <a:lnSpc>
                <a:spcPts val="3919"/>
              </a:lnSpc>
            </a:pPr>
            <a:endParaRPr lang="en-US" sz="3200" dirty="0">
              <a:solidFill>
                <a:srgbClr val="000000"/>
              </a:solidFill>
              <a:latin typeface="Fira Sans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028700"/>
            <a:ext cx="9791700" cy="1250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Retinoblastoma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345997" y="2120110"/>
            <a:ext cx="7611546" cy="6591255"/>
            <a:chOff x="0" y="0"/>
            <a:chExt cx="10148728" cy="8788341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10148728" cy="8788341"/>
              <a:chOff x="0" y="0"/>
              <a:chExt cx="4282440" cy="3708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7739" b="-7739"/>
                </a:stretch>
              </a:blip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3716819" y="3481912"/>
              <a:ext cx="226549" cy="22654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01601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658366" y="3552091"/>
              <a:ext cx="203357" cy="20335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16B39">
                      <a:alpha val="100000"/>
                    </a:srgbClr>
                  </a:gs>
                  <a:gs pos="100000">
                    <a:srgbClr val="FAF1C8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46579"/>
            </a:stretch>
          </a:blipFill>
        </p:spPr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20FD423E-E96D-C607-FF64-3850CA2A5FC3}"/>
              </a:ext>
            </a:extLst>
          </p:cNvPr>
          <p:cNvSpPr txBox="1"/>
          <p:nvPr/>
        </p:nvSpPr>
        <p:spPr>
          <a:xfrm>
            <a:off x="761046" y="6663854"/>
            <a:ext cx="15087600" cy="2484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Clinical diagnosis</a:t>
            </a:r>
          </a:p>
          <a:p>
            <a:pPr marL="302259" lvl="1" algn="l">
              <a:lnSpc>
                <a:spcPts val="3919"/>
              </a:lnSpc>
            </a:pPr>
            <a:endParaRPr lang="en-US" sz="3200" dirty="0">
              <a:solidFill>
                <a:srgbClr val="000000"/>
              </a:solidFill>
              <a:latin typeface="Fira Sans Light"/>
            </a:endParaRP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Biopsies are </a:t>
            </a:r>
            <a:r>
              <a:rPr lang="en-US" sz="3200" dirty="0">
                <a:solidFill>
                  <a:srgbClr val="000000"/>
                </a:solidFill>
                <a:latin typeface="Fira Sans Bold"/>
              </a:rPr>
              <a:t>contraindicated</a:t>
            </a:r>
            <a:r>
              <a:rPr lang="en-US" sz="3200" dirty="0">
                <a:solidFill>
                  <a:srgbClr val="000000"/>
                </a:solidFill>
                <a:latin typeface="Fira Sans Light"/>
              </a:rPr>
              <a:t> due to the risk of</a:t>
            </a:r>
          </a:p>
          <a:p>
            <a:pPr marL="806026" lvl="2" algn="l">
              <a:lnSpc>
                <a:spcPts val="3919"/>
              </a:lnSpc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 tumor cell implantation</a:t>
            </a:r>
          </a:p>
          <a:p>
            <a:pPr algn="l">
              <a:lnSpc>
                <a:spcPts val="3919"/>
              </a:lnSpc>
            </a:pPr>
            <a:endParaRPr lang="en-US" sz="3200" dirty="0">
              <a:solidFill>
                <a:srgbClr val="000000"/>
              </a:solidFill>
              <a:latin typeface="Fira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7730" r="-773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14400" y="2699563"/>
            <a:ext cx="8831150" cy="598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Therapy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Primary goal: life-saving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Secondary goals: eye-sparing, vision saving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endParaRPr lang="en-US" sz="3200" dirty="0">
              <a:solidFill>
                <a:srgbClr val="000000"/>
              </a:solidFill>
              <a:latin typeface="Fira Sans Light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Chosen regimen depends on multiple factors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Fira Sans Light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In developing, low to middle-income countries, many children do not have access to globe salvaging therapies in a timely manner</a:t>
            </a:r>
          </a:p>
          <a:p>
            <a:pPr algn="l">
              <a:lnSpc>
                <a:spcPts val="3919"/>
              </a:lnSpc>
            </a:pPr>
            <a:endParaRPr lang="en-US" sz="3200" dirty="0">
              <a:solidFill>
                <a:srgbClr val="000000"/>
              </a:solidFill>
              <a:latin typeface="Fira Sa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0325100" cy="1250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Retinoblastoma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46579"/>
            </a:stretch>
          </a:blipFill>
        </p:spPr>
      </p:sp>
    </p:spTree>
    <p:extLst>
      <p:ext uri="{BB962C8B-B14F-4D97-AF65-F5344CB8AC3E}">
        <p14:creationId xmlns:p14="http://schemas.microsoft.com/office/powerpoint/2010/main" val="249328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028700" y="1028700"/>
            <a:ext cx="857711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HER-2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1138" y="2521644"/>
            <a:ext cx="13607181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Human epidermal growth factor receptor type 2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Oncogene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Overexpression leads to a pro-tumorigenic molecular cascade 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Cell membrane receptor – easy target for drugs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Fira Sans Light"/>
              </a:rPr>
              <a:t>Overexpression or gene amplification is usually needed to be considered for targeting drugs </a:t>
            </a:r>
          </a:p>
        </p:txBody>
      </p:sp>
      <p:sp>
        <p:nvSpPr>
          <p:cNvPr id="28" name="Freeform 28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A3B5F95-C5EF-E247-C833-5E7017797356}"/>
              </a:ext>
            </a:extLst>
          </p:cNvPr>
          <p:cNvSpPr/>
          <p:nvPr/>
        </p:nvSpPr>
        <p:spPr>
          <a:xfrm>
            <a:off x="1363986" y="9421779"/>
            <a:ext cx="3998191" cy="52489"/>
          </a:xfrm>
          <a:prstGeom prst="rect">
            <a:avLst/>
          </a:prstGeom>
          <a:solidFill>
            <a:srgbClr val="0046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AA1D5EB-D656-61B7-FE14-F07831C6A2F2}"/>
              </a:ext>
            </a:extLst>
          </p:cNvPr>
          <p:cNvSpPr/>
          <p:nvPr/>
        </p:nvSpPr>
        <p:spPr>
          <a:xfrm>
            <a:off x="5652544" y="9414585"/>
            <a:ext cx="3998191" cy="52489"/>
          </a:xfrm>
          <a:prstGeom prst="rect">
            <a:avLst/>
          </a:prstGeom>
          <a:solidFill>
            <a:srgbClr val="0046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A0FB421-54B4-4EC7-A53A-22656BC6F0BE}"/>
              </a:ext>
            </a:extLst>
          </p:cNvPr>
          <p:cNvSpPr/>
          <p:nvPr/>
        </p:nvSpPr>
        <p:spPr>
          <a:xfrm>
            <a:off x="9822316" y="9414585"/>
            <a:ext cx="3998191" cy="52489"/>
          </a:xfrm>
          <a:prstGeom prst="rect">
            <a:avLst/>
          </a:prstGeom>
          <a:solidFill>
            <a:srgbClr val="0046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9557061-16E1-AE61-6352-C292FECC024E}"/>
              </a:ext>
            </a:extLst>
          </p:cNvPr>
          <p:cNvSpPr/>
          <p:nvPr/>
        </p:nvSpPr>
        <p:spPr>
          <a:xfrm>
            <a:off x="14124382" y="9403545"/>
            <a:ext cx="4355744" cy="52489"/>
          </a:xfrm>
          <a:prstGeom prst="rect">
            <a:avLst/>
          </a:prstGeom>
          <a:solidFill>
            <a:srgbClr val="0046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4F6CBF63-F56D-E602-8CA1-691DD147DD97}"/>
              </a:ext>
            </a:extLst>
          </p:cNvPr>
          <p:cNvSpPr/>
          <p:nvPr/>
        </p:nvSpPr>
        <p:spPr>
          <a:xfrm>
            <a:off x="1096157" y="9262555"/>
            <a:ext cx="380204" cy="329258"/>
          </a:xfrm>
          <a:custGeom>
            <a:avLst/>
            <a:gdLst/>
            <a:ahLst/>
            <a:cxnLst/>
            <a:rect l="l" t="t" r="r" b="b"/>
            <a:pathLst>
              <a:path w="3619627" h="3134614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</p:spPr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27E81325-2C78-328F-D20F-41DD0F441F97}"/>
              </a:ext>
            </a:extLst>
          </p:cNvPr>
          <p:cNvSpPr/>
          <p:nvPr/>
        </p:nvSpPr>
        <p:spPr>
          <a:xfrm>
            <a:off x="5317258" y="9275245"/>
            <a:ext cx="380204" cy="329258"/>
          </a:xfrm>
          <a:custGeom>
            <a:avLst/>
            <a:gdLst/>
            <a:ahLst/>
            <a:cxnLst/>
            <a:rect l="l" t="t" r="r" b="b"/>
            <a:pathLst>
              <a:path w="3619627" h="3134614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</p:spPr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6F4126E4-6F4F-70FC-FE0A-93617CC2D7B5}"/>
              </a:ext>
            </a:extLst>
          </p:cNvPr>
          <p:cNvSpPr/>
          <p:nvPr/>
        </p:nvSpPr>
        <p:spPr>
          <a:xfrm>
            <a:off x="9562430" y="9266810"/>
            <a:ext cx="380204" cy="329258"/>
          </a:xfrm>
          <a:custGeom>
            <a:avLst/>
            <a:gdLst/>
            <a:ahLst/>
            <a:cxnLst/>
            <a:rect l="l" t="t" r="r" b="b"/>
            <a:pathLst>
              <a:path w="3619627" h="3134614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</p:spPr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47C65202-B255-5421-B8D1-C7AE80940B32}"/>
              </a:ext>
            </a:extLst>
          </p:cNvPr>
          <p:cNvSpPr/>
          <p:nvPr/>
        </p:nvSpPr>
        <p:spPr>
          <a:xfrm>
            <a:off x="13792757" y="9249956"/>
            <a:ext cx="380204" cy="329258"/>
          </a:xfrm>
          <a:custGeom>
            <a:avLst/>
            <a:gdLst/>
            <a:ahLst/>
            <a:cxnLst/>
            <a:rect l="l" t="t" r="r" b="b"/>
            <a:pathLst>
              <a:path w="3619627" h="3134614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</p:spPr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3B849F02-7AEA-0D76-47EF-FEFCE58B5AED}"/>
              </a:ext>
            </a:extLst>
          </p:cNvPr>
          <p:cNvSpPr txBox="1"/>
          <p:nvPr/>
        </p:nvSpPr>
        <p:spPr>
          <a:xfrm>
            <a:off x="1740641" y="6478651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A181"/>
                </a:solidFill>
                <a:latin typeface="Fira Sans Medium"/>
              </a:rPr>
              <a:t>1980s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F3D32CC7-273C-DD43-01B6-AA79B7D84341}"/>
              </a:ext>
            </a:extLst>
          </p:cNvPr>
          <p:cNvSpPr txBox="1"/>
          <p:nvPr/>
        </p:nvSpPr>
        <p:spPr>
          <a:xfrm>
            <a:off x="1740640" y="7191957"/>
            <a:ext cx="3364925" cy="16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ira Sans Light"/>
              </a:rPr>
              <a:t>First description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ira Sans Light"/>
              </a:rPr>
              <a:t>Identification of overexpression on breast cancer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C3D7BC95-1A5A-AE8D-1577-83530B4D208D}"/>
              </a:ext>
            </a:extLst>
          </p:cNvPr>
          <p:cNvSpPr txBox="1"/>
          <p:nvPr/>
        </p:nvSpPr>
        <p:spPr>
          <a:xfrm>
            <a:off x="5857974" y="6474151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00A181"/>
                </a:solidFill>
                <a:latin typeface="Fira Sans Medium"/>
              </a:rPr>
              <a:t>1990s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14D24BEB-4A4D-88A0-DC2A-A3AE0FCD863D}"/>
              </a:ext>
            </a:extLst>
          </p:cNvPr>
          <p:cNvSpPr txBox="1"/>
          <p:nvPr/>
        </p:nvSpPr>
        <p:spPr>
          <a:xfrm>
            <a:off x="5600530" y="7188041"/>
            <a:ext cx="3882255" cy="1716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ira Sans Light"/>
              </a:rPr>
              <a:t>Gastric</a:t>
            </a:r>
            <a:r>
              <a:rPr lang="en-US" sz="2400" u="none" strike="noStrike" dirty="0">
                <a:solidFill>
                  <a:srgbClr val="000000"/>
                </a:solidFill>
                <a:latin typeface="Fira Sans Light"/>
              </a:rPr>
              <a:t> and other carcinomas</a:t>
            </a:r>
          </a:p>
          <a:p>
            <a:pPr marL="518160" lvl="1" indent="-259080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Fira Sans Light"/>
              </a:rPr>
              <a:t>Trastuzumab approved for HER2+ breast cancer</a:t>
            </a:r>
          </a:p>
        </p:txBody>
      </p:sp>
      <p:sp>
        <p:nvSpPr>
          <p:cNvPr id="41" name="TextBox 24">
            <a:extLst>
              <a:ext uri="{FF2B5EF4-FFF2-40B4-BE49-F238E27FC236}">
                <a16:creationId xmlns:a16="http://schemas.microsoft.com/office/drawing/2014/main" id="{63C905B5-02B5-C6B3-A12B-2142D99CA2A6}"/>
              </a:ext>
            </a:extLst>
          </p:cNvPr>
          <p:cNvSpPr txBox="1"/>
          <p:nvPr/>
        </p:nvSpPr>
        <p:spPr>
          <a:xfrm>
            <a:off x="10034697" y="6474151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00A181"/>
                </a:solidFill>
                <a:latin typeface="Fira Sans Medium"/>
              </a:rPr>
              <a:t>2000s-2010s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B752BAE4-1D9B-52B2-4D66-8977155C0D52}"/>
              </a:ext>
            </a:extLst>
          </p:cNvPr>
          <p:cNvSpPr txBox="1"/>
          <p:nvPr/>
        </p:nvSpPr>
        <p:spPr>
          <a:xfrm>
            <a:off x="9849517" y="7186869"/>
            <a:ext cx="3913743" cy="1716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ira Sans Light"/>
              </a:rPr>
              <a:t>New drugs developed for HER2+ breast cancer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ira Sans Light"/>
              </a:rPr>
              <a:t>Drugs targeting HER2+ gastric cancer</a:t>
            </a: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9B85C492-DF5D-A71C-945F-400C19347D62}"/>
              </a:ext>
            </a:extLst>
          </p:cNvPr>
          <p:cNvSpPr txBox="1"/>
          <p:nvPr/>
        </p:nvSpPr>
        <p:spPr>
          <a:xfrm>
            <a:off x="14068027" y="6474150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00A181"/>
                </a:solidFill>
                <a:latin typeface="Fira Sans Medium"/>
              </a:rPr>
              <a:t>2020s</a:t>
            </a:r>
          </a:p>
        </p:txBody>
      </p:sp>
      <p:sp>
        <p:nvSpPr>
          <p:cNvPr id="44" name="TextBox 23">
            <a:extLst>
              <a:ext uri="{FF2B5EF4-FFF2-40B4-BE49-F238E27FC236}">
                <a16:creationId xmlns:a16="http://schemas.microsoft.com/office/drawing/2014/main" id="{2EE06C83-6366-90ED-18F0-9ED03621A1AB}"/>
              </a:ext>
            </a:extLst>
          </p:cNvPr>
          <p:cNvSpPr txBox="1"/>
          <p:nvPr/>
        </p:nvSpPr>
        <p:spPr>
          <a:xfrm>
            <a:off x="14068027" y="7272938"/>
            <a:ext cx="3882254" cy="1716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ira Sans"/>
              </a:rPr>
              <a:t>Low/ultra-low expression HER2 therapy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ira Sans"/>
              </a:rPr>
              <a:t>Pan-cancer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 rot="-10800000">
            <a:off x="-1524000" y="6203456"/>
            <a:ext cx="24536400" cy="3664290"/>
            <a:chOff x="0" y="0"/>
            <a:chExt cx="5116338" cy="2660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16338" cy="2660409"/>
            </a:xfrm>
            <a:custGeom>
              <a:avLst/>
              <a:gdLst/>
              <a:ahLst/>
              <a:cxnLst/>
              <a:rect l="l" t="t" r="r" b="b"/>
              <a:pathLst>
                <a:path w="5116338" h="2660409">
                  <a:moveTo>
                    <a:pt x="5116338" y="1330204"/>
                  </a:moveTo>
                  <a:lnTo>
                    <a:pt x="4211463" y="2660409"/>
                  </a:lnTo>
                  <a:lnTo>
                    <a:pt x="904875" y="2660409"/>
                  </a:lnTo>
                  <a:lnTo>
                    <a:pt x="0" y="1330204"/>
                  </a:lnTo>
                  <a:lnTo>
                    <a:pt x="904875" y="0"/>
                  </a:lnTo>
                  <a:lnTo>
                    <a:pt x="4211336" y="0"/>
                  </a:lnTo>
                  <a:lnTo>
                    <a:pt x="5116338" y="1330204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625171" y="7795449"/>
            <a:ext cx="3378391" cy="292570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986898" y="2536331"/>
            <a:ext cx="827240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Fira Sans Light"/>
              </a:rPr>
              <a:t> 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986898" y="2579194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8986898" y="4246069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625171" y="2579194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1028700"/>
            <a:ext cx="5512745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Questions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86898" y="1734044"/>
            <a:ext cx="8272402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Fira Sans Medium"/>
              </a:rPr>
              <a:t>Does retinoblastoma express HER2?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86898" y="2860181"/>
            <a:ext cx="827240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Fira Sans Medium"/>
              </a:rPr>
              <a:t>If so, is there overexpression or gene amplification?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86898" y="4527056"/>
            <a:ext cx="827240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Fira Sans Medium"/>
              </a:rPr>
              <a:t>Could HER2 be a target for adjuvant therapy in retinoblastoma?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30207" y="7750669"/>
            <a:ext cx="11220280" cy="723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>
                <a:solidFill>
                  <a:srgbClr val="A4E473"/>
                </a:solidFill>
                <a:latin typeface="Fira Sans Bold"/>
              </a:rPr>
              <a:t>There are conflicting data in the literature!</a:t>
            </a:r>
          </a:p>
        </p:txBody>
      </p:sp>
      <p:sp>
        <p:nvSpPr>
          <p:cNvPr id="21" name="Freeform 21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657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4766361" cy="2179776"/>
            <a:chOff x="0" y="0"/>
            <a:chExt cx="19688481" cy="2906368"/>
          </a:xfrm>
        </p:grpSpPr>
        <p:sp>
          <p:nvSpPr>
            <p:cNvPr id="3" name="TextBox 3"/>
            <p:cNvSpPr txBox="1"/>
            <p:nvPr/>
          </p:nvSpPr>
          <p:spPr>
            <a:xfrm>
              <a:off x="0" y="2172943"/>
              <a:ext cx="19688481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4F4F4"/>
                  </a:solidFill>
                  <a:latin typeface="Fira Sans Medium"/>
                </a:rPr>
                <a:t>Systematic review and single-arm, prevalence meta-analysis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688481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8499" dirty="0">
                  <a:solidFill>
                    <a:srgbClr val="A4E473"/>
                  </a:solidFill>
                  <a:latin typeface="Montserrat Alternates Medium" panose="00000600000000000000" pitchFamily="2" charset="0"/>
                </a:rPr>
                <a:t>Methods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69891" y="-1936693"/>
            <a:ext cx="6988247" cy="6051855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3552308"/>
            <a:ext cx="10858500" cy="3984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F4F4F4"/>
                </a:solidFill>
                <a:latin typeface="Fira Sans Light"/>
              </a:rPr>
              <a:t>PubMed, Embase and Cochrane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3200" dirty="0">
                <a:solidFill>
                  <a:srgbClr val="F4F4F4"/>
                </a:solidFill>
                <a:latin typeface="Fira Sans Light"/>
              </a:rPr>
              <a:t>Search terms: HER2, ERBB2, Retinoblastoma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F4F4F4"/>
                </a:solidFill>
                <a:latin typeface="Fira Sans Light"/>
              </a:rPr>
              <a:t>Prospectively registered on PROSPERO (CRD42023468461)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F4F4F4"/>
                </a:solidFill>
                <a:latin typeface="Fira Sans Light"/>
              </a:rPr>
              <a:t>Following PRISMA guidelines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F4F4F4"/>
                </a:solidFill>
                <a:latin typeface="Fira Sans Light"/>
              </a:rPr>
              <a:t>Outcomes pooled with random-effects model and heterogeneity assessed by I2 statistics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F4F4F4"/>
                </a:solidFill>
                <a:latin typeface="Fira Sans Light"/>
              </a:rPr>
              <a:t>Software </a:t>
            </a:r>
            <a:r>
              <a:rPr lang="en-US" sz="3200" dirty="0" err="1">
                <a:solidFill>
                  <a:srgbClr val="F4F4F4"/>
                </a:solidFill>
                <a:latin typeface="Fira Sans Light"/>
              </a:rPr>
              <a:t>OpenMeta</a:t>
            </a:r>
            <a:r>
              <a:rPr lang="en-US" sz="3200" dirty="0">
                <a:solidFill>
                  <a:srgbClr val="F4F4F4"/>
                </a:solidFill>
                <a:latin typeface="Fira Sans Light"/>
              </a:rPr>
              <a:t>[Analyst] version 10.12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7810" y="6624076"/>
            <a:ext cx="3420837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4651"/>
                </a:solidFill>
                <a:latin typeface="Fira Sans Medium"/>
              </a:rPr>
              <a:t>Any degree of expression was considered positive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71179" y="4312169"/>
            <a:ext cx="15940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4651"/>
                </a:solidFill>
                <a:latin typeface="Fira Sans Bold"/>
              </a:rPr>
              <a:t>INCLUDED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33437" y="7035081"/>
            <a:ext cx="4740622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ctr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4651"/>
                </a:solidFill>
                <a:latin typeface="Fira Sans Medium"/>
              </a:rPr>
              <a:t>Lacking data</a:t>
            </a:r>
          </a:p>
          <a:p>
            <a:pPr marL="561341" lvl="1" indent="-280670" algn="ctr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4651"/>
                </a:solidFill>
                <a:latin typeface="Fira Sans Medium"/>
              </a:rPr>
              <a:t>Other methods of detection</a:t>
            </a:r>
          </a:p>
          <a:p>
            <a:pPr marL="561341" lvl="1" indent="-280670" algn="ctr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4651"/>
                </a:solidFill>
                <a:latin typeface="Fira Sans Medium"/>
              </a:rPr>
              <a:t>Overlapping population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017705" y="6371821"/>
            <a:ext cx="164737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4651"/>
                </a:solidFill>
                <a:latin typeface="Fira Sans Bold"/>
              </a:rPr>
              <a:t>EXCLUDED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506152" y="2926581"/>
            <a:ext cx="2395192" cy="2074248"/>
            <a:chOff x="0" y="0"/>
            <a:chExt cx="3619627" cy="313461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610677" y="-541346"/>
            <a:ext cx="1812977" cy="1570046"/>
            <a:chOff x="0" y="0"/>
            <a:chExt cx="3619627" cy="31346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4766361" cy="2179776"/>
            <a:chOff x="0" y="0"/>
            <a:chExt cx="19688481" cy="2906368"/>
          </a:xfrm>
        </p:grpSpPr>
        <p:sp>
          <p:nvSpPr>
            <p:cNvPr id="3" name="TextBox 3"/>
            <p:cNvSpPr txBox="1"/>
            <p:nvPr/>
          </p:nvSpPr>
          <p:spPr>
            <a:xfrm>
              <a:off x="0" y="2172943"/>
              <a:ext cx="19688481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4F4F4"/>
                  </a:solidFill>
                  <a:latin typeface="Fira Sans Medium"/>
                </a:rPr>
                <a:t>Systematic review and single-arm, prevalence meta-analysis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688481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8499" dirty="0">
                  <a:solidFill>
                    <a:srgbClr val="A4E473"/>
                  </a:solidFill>
                  <a:latin typeface="Montserrat Alternates Medium" panose="00000600000000000000" pitchFamily="2" charset="0"/>
                </a:rPr>
                <a:t>Methods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69891" y="-1936693"/>
            <a:ext cx="6988247" cy="6051855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414388" y="3745696"/>
            <a:ext cx="6275301" cy="5512604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478306" y="3707774"/>
            <a:ext cx="6598999" cy="5512604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054574" y="5700017"/>
            <a:ext cx="4627215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ctr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4651"/>
                </a:solidFill>
                <a:latin typeface="Fira Sans Medium"/>
              </a:rPr>
              <a:t>Reporting HER2 positivity </a:t>
            </a:r>
          </a:p>
          <a:p>
            <a:pPr marL="561341" lvl="1" indent="-280670" algn="ctr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4651"/>
                </a:solidFill>
                <a:latin typeface="Fira Sans Medium"/>
              </a:rPr>
              <a:t>In retinoblastoma samples</a:t>
            </a:r>
          </a:p>
          <a:p>
            <a:pPr marL="561341" lvl="1" indent="-280670" algn="ctr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dirty="0">
                <a:solidFill>
                  <a:srgbClr val="004651"/>
                </a:solidFill>
                <a:latin typeface="Fira Sans Medium"/>
              </a:rPr>
              <a:t>Immunodetection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10848" y="7176462"/>
            <a:ext cx="3333913" cy="1206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004651"/>
                </a:solidFill>
                <a:latin typeface="Fira Sans Medium"/>
              </a:rPr>
              <a:t>Any degree of expression was considered positive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8005" y="5061651"/>
            <a:ext cx="4419600" cy="524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400" dirty="0">
                <a:solidFill>
                  <a:srgbClr val="004651"/>
                </a:solidFill>
                <a:latin typeface="Fira Sans Bold"/>
              </a:rPr>
              <a:t>INCLUDED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5738722"/>
            <a:ext cx="4740622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ctr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 dirty="0">
                <a:solidFill>
                  <a:srgbClr val="004651"/>
                </a:solidFill>
                <a:latin typeface="Fira Sans Medium"/>
              </a:rPr>
              <a:t>Lacking data</a:t>
            </a:r>
          </a:p>
          <a:p>
            <a:pPr marL="561341" lvl="1" indent="-280670" algn="ctr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 dirty="0">
                <a:solidFill>
                  <a:srgbClr val="004651"/>
                </a:solidFill>
                <a:latin typeface="Fira Sans Medium"/>
              </a:rPr>
              <a:t>Other methods of detection</a:t>
            </a:r>
          </a:p>
          <a:p>
            <a:pPr marL="561341" lvl="1" indent="-280670" algn="ctr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 dirty="0">
                <a:solidFill>
                  <a:srgbClr val="004651"/>
                </a:solidFill>
                <a:latin typeface="Fira Sans Medium"/>
              </a:rPr>
              <a:t>Overlapping population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34600" y="5059619"/>
            <a:ext cx="3167575" cy="524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400" dirty="0">
                <a:solidFill>
                  <a:srgbClr val="004651"/>
                </a:solidFill>
                <a:latin typeface="Fira Sans Bold"/>
              </a:rPr>
              <a:t>EXCLUDED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506152" y="2926581"/>
            <a:ext cx="2395192" cy="2074248"/>
            <a:chOff x="0" y="0"/>
            <a:chExt cx="3619627" cy="313461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610677" y="-541346"/>
            <a:ext cx="1812977" cy="1570046"/>
            <a:chOff x="0" y="0"/>
            <a:chExt cx="3619627" cy="31346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79"/>
            </a:stretch>
          </a:blipFill>
        </p:spPr>
      </p:sp>
    </p:spTree>
    <p:extLst>
      <p:ext uri="{BB962C8B-B14F-4D97-AF65-F5344CB8AC3E}">
        <p14:creationId xmlns:p14="http://schemas.microsoft.com/office/powerpoint/2010/main" val="2555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243897" y="126483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5867505" y="8943360"/>
            <a:ext cx="3214625" cy="488984"/>
            <a:chOff x="0" y="0"/>
            <a:chExt cx="812800" cy="140562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 rot="-10800000">
            <a:off x="11811000" y="3401285"/>
            <a:ext cx="7642704" cy="6226137"/>
            <a:chOff x="0" y="0"/>
            <a:chExt cx="6594357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94357" cy="5372100"/>
            </a:xfrm>
            <a:custGeom>
              <a:avLst/>
              <a:gdLst/>
              <a:ahLst/>
              <a:cxnLst/>
              <a:rect l="l" t="t" r="r" b="b"/>
              <a:pathLst>
                <a:path w="6594357" h="5372100">
                  <a:moveTo>
                    <a:pt x="504368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043687" y="5372100"/>
                  </a:lnTo>
                  <a:lnTo>
                    <a:pt x="6594357" y="2686050"/>
                  </a:lnTo>
                  <a:lnTo>
                    <a:pt x="5043687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2667949" y="2495071"/>
            <a:ext cx="2502554" cy="989345"/>
            <a:chOff x="16652" y="-24418"/>
            <a:chExt cx="296643" cy="186899"/>
          </a:xfrm>
        </p:grpSpPr>
        <p:sp>
          <p:nvSpPr>
            <p:cNvPr id="7" name="Freeform 7"/>
            <p:cNvSpPr/>
            <p:nvPr/>
          </p:nvSpPr>
          <p:spPr>
            <a:xfrm>
              <a:off x="44107" y="-5344"/>
              <a:ext cx="245045" cy="148799"/>
            </a:xfrm>
            <a:custGeom>
              <a:avLst/>
              <a:gdLst/>
              <a:ahLst/>
              <a:cxnLst/>
              <a:rect l="l" t="t" r="r" b="b"/>
              <a:pathLst>
                <a:path w="296643" h="148799">
                  <a:moveTo>
                    <a:pt x="0" y="0"/>
                  </a:moveTo>
                  <a:lnTo>
                    <a:pt x="296643" y="0"/>
                  </a:lnTo>
                  <a:lnTo>
                    <a:pt x="296643" y="148799"/>
                  </a:lnTo>
                  <a:lnTo>
                    <a:pt x="0" y="148799"/>
                  </a:lnTo>
                  <a:close/>
                </a:path>
              </a:pathLst>
            </a:custGeom>
            <a:solidFill>
              <a:srgbClr val="00A18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6652" y="-24418"/>
              <a:ext cx="296643" cy="186899"/>
            </a:xfrm>
            <a:prstGeom prst="rect">
              <a:avLst/>
            </a:prstGeom>
          </p:spPr>
          <p:txBody>
            <a:bodyPr lIns="232720" tIns="232720" rIns="232720" bIns="23272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2400" u="none" strike="noStrike" dirty="0">
                  <a:solidFill>
                    <a:srgbClr val="F4F4F4"/>
                  </a:solidFill>
                  <a:latin typeface="Fira Sans Bold"/>
                </a:rPr>
                <a:t>Identification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2930451" y="4732514"/>
            <a:ext cx="2019090" cy="989345"/>
            <a:chOff x="-30860" y="-24816"/>
            <a:chExt cx="381430" cy="186899"/>
          </a:xfrm>
        </p:grpSpPr>
        <p:sp>
          <p:nvSpPr>
            <p:cNvPr id="10" name="Freeform 10"/>
            <p:cNvSpPr/>
            <p:nvPr/>
          </p:nvSpPr>
          <p:spPr>
            <a:xfrm>
              <a:off x="-30860" y="-3485"/>
              <a:ext cx="381137" cy="148799"/>
            </a:xfrm>
            <a:custGeom>
              <a:avLst/>
              <a:gdLst/>
              <a:ahLst/>
              <a:cxnLst/>
              <a:rect l="l" t="t" r="r" b="b"/>
              <a:pathLst>
                <a:path w="381137" h="148799">
                  <a:moveTo>
                    <a:pt x="0" y="0"/>
                  </a:moveTo>
                  <a:lnTo>
                    <a:pt x="381137" y="0"/>
                  </a:lnTo>
                  <a:lnTo>
                    <a:pt x="381137" y="148799"/>
                  </a:lnTo>
                  <a:lnTo>
                    <a:pt x="0" y="148799"/>
                  </a:lnTo>
                  <a:close/>
                </a:path>
              </a:pathLst>
            </a:custGeom>
            <a:solidFill>
              <a:srgbClr val="00A181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30567" y="-24816"/>
              <a:ext cx="381137" cy="186899"/>
            </a:xfrm>
            <a:prstGeom prst="rect">
              <a:avLst/>
            </a:prstGeom>
          </p:spPr>
          <p:txBody>
            <a:bodyPr lIns="232720" tIns="232720" rIns="232720" bIns="23272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2400" u="none" strike="noStrike" dirty="0">
                  <a:solidFill>
                    <a:srgbClr val="F4F4F4"/>
                  </a:solidFill>
                  <a:latin typeface="Fira Sans Bold"/>
                </a:rPr>
                <a:t>Screening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2439758" y="7509499"/>
            <a:ext cx="3059772" cy="785916"/>
            <a:chOff x="0" y="0"/>
            <a:chExt cx="605845" cy="1484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5845" cy="148469"/>
            </a:xfrm>
            <a:custGeom>
              <a:avLst/>
              <a:gdLst/>
              <a:ahLst/>
              <a:cxnLst/>
              <a:rect l="l" t="t" r="r" b="b"/>
              <a:pathLst>
                <a:path w="605845" h="148469">
                  <a:moveTo>
                    <a:pt x="0" y="0"/>
                  </a:moveTo>
                  <a:lnTo>
                    <a:pt x="605845" y="0"/>
                  </a:lnTo>
                  <a:lnTo>
                    <a:pt x="605845" y="148469"/>
                  </a:lnTo>
                  <a:lnTo>
                    <a:pt x="0" y="148469"/>
                  </a:lnTo>
                  <a:close/>
                </a:path>
              </a:pathLst>
            </a:custGeom>
            <a:solidFill>
              <a:srgbClr val="00A18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605845" cy="167519"/>
            </a:xfrm>
            <a:prstGeom prst="rect">
              <a:avLst/>
            </a:prstGeom>
          </p:spPr>
          <p:txBody>
            <a:bodyPr lIns="232720" tIns="232720" rIns="232720" bIns="232720" rtlCol="0" anchor="ctr"/>
            <a:lstStyle/>
            <a:p>
              <a:pPr algn="ctr">
                <a:lnSpc>
                  <a:spcPts val="1950"/>
                </a:lnSpc>
              </a:pPr>
              <a:endParaRPr lang="en-US" sz="2400" spc="75" dirty="0">
                <a:solidFill>
                  <a:srgbClr val="F4F4F4"/>
                </a:solidFill>
                <a:latin typeface="Fira Sans Bold"/>
              </a:endParaRPr>
            </a:p>
            <a:p>
              <a:pPr algn="ctr">
                <a:lnSpc>
                  <a:spcPts val="1950"/>
                </a:lnSpc>
              </a:pPr>
              <a:r>
                <a:rPr lang="en-US" sz="2400" spc="75" dirty="0">
                  <a:solidFill>
                    <a:srgbClr val="F4F4F4"/>
                  </a:solidFill>
                  <a:latin typeface="Fira Sans Bold"/>
                </a:rPr>
                <a:t>Eligibility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90549" y="2279407"/>
            <a:ext cx="2827542" cy="488984"/>
            <a:chOff x="0" y="0"/>
            <a:chExt cx="812800" cy="1405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745734" y="2304644"/>
            <a:ext cx="251717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PubMed 251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586120" y="2819347"/>
            <a:ext cx="2827542" cy="488984"/>
            <a:chOff x="0" y="0"/>
            <a:chExt cx="812800" cy="1405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41305" y="2844584"/>
            <a:ext cx="251717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Embase 609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586120" y="3360693"/>
            <a:ext cx="2827542" cy="488984"/>
            <a:chOff x="0" y="0"/>
            <a:chExt cx="812800" cy="1405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807886" y="3385930"/>
            <a:ext cx="239286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Cochrane 24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586120" y="4070000"/>
            <a:ext cx="2827542" cy="488984"/>
            <a:chOff x="0" y="0"/>
            <a:chExt cx="812800" cy="1405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807886" y="4095237"/>
            <a:ext cx="239286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Screened 884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867505" y="4611346"/>
            <a:ext cx="3276491" cy="488984"/>
            <a:chOff x="0" y="0"/>
            <a:chExt cx="812800" cy="14056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089272" y="4636583"/>
            <a:ext cx="239286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Duplicates 197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5867506" y="5152692"/>
            <a:ext cx="3276490" cy="950453"/>
            <a:chOff x="0" y="0"/>
            <a:chExt cx="812800" cy="27321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73215"/>
            </a:xfrm>
            <a:custGeom>
              <a:avLst/>
              <a:gdLst/>
              <a:ahLst/>
              <a:cxnLst/>
              <a:rect l="l" t="t" r="r" b="b"/>
              <a:pathLst>
                <a:path w="812800" h="273215">
                  <a:moveTo>
                    <a:pt x="0" y="0"/>
                  </a:moveTo>
                  <a:lnTo>
                    <a:pt x="812800" y="0"/>
                  </a:lnTo>
                  <a:lnTo>
                    <a:pt x="812800" y="273215"/>
                  </a:lnTo>
                  <a:lnTo>
                    <a:pt x="0" y="273215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311315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931318" y="5207878"/>
            <a:ext cx="327649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Excluded by title/abstract 671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4590548" y="6240928"/>
            <a:ext cx="3680011" cy="488984"/>
            <a:chOff x="0" y="0"/>
            <a:chExt cx="812800" cy="14056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4645503" y="6266165"/>
            <a:ext cx="362506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Full text reviewed 16 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5871934" y="6781077"/>
            <a:ext cx="3219051" cy="488984"/>
            <a:chOff x="0" y="0"/>
            <a:chExt cx="812800" cy="14056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6310131" y="6831967"/>
            <a:ext cx="239286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No outcome 7 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5876362" y="7322422"/>
            <a:ext cx="3214619" cy="488984"/>
            <a:chOff x="0" y="0"/>
            <a:chExt cx="812800" cy="14056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6217402" y="7361729"/>
            <a:ext cx="239286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Overlapping 2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5867505" y="7863768"/>
            <a:ext cx="3223475" cy="488984"/>
            <a:chOff x="0" y="0"/>
            <a:chExt cx="812800" cy="14056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5999891" y="7890569"/>
            <a:ext cx="288532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Other methods 1 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5876363" y="8402014"/>
            <a:ext cx="3205770" cy="488984"/>
            <a:chOff x="0" y="0"/>
            <a:chExt cx="812800" cy="14056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113067" y="8426419"/>
            <a:ext cx="272000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Animal studies 1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3576685" y="9554547"/>
            <a:ext cx="1774216" cy="488984"/>
            <a:chOff x="0" y="0"/>
            <a:chExt cx="510013" cy="140562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510013" cy="140562"/>
            </a:xfrm>
            <a:custGeom>
              <a:avLst/>
              <a:gdLst/>
              <a:ahLst/>
              <a:cxnLst/>
              <a:rect l="l" t="t" r="r" b="b"/>
              <a:pathLst>
                <a:path w="510013" h="140562">
                  <a:moveTo>
                    <a:pt x="0" y="0"/>
                  </a:moveTo>
                  <a:lnTo>
                    <a:pt x="510013" y="0"/>
                  </a:lnTo>
                  <a:lnTo>
                    <a:pt x="510013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510013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3576685" y="9579784"/>
            <a:ext cx="1774216" cy="3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290" dirty="0">
                <a:solidFill>
                  <a:srgbClr val="F4F4F4"/>
                </a:solidFill>
                <a:latin typeface="Fira Sans Bold"/>
              </a:rPr>
              <a:t>Included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256818" y="8969329"/>
            <a:ext cx="239286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000000"/>
                </a:solidFill>
                <a:latin typeface="Fira Sans"/>
              </a:rPr>
              <a:t>Lacks data 2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5867506" y="9538916"/>
            <a:ext cx="2827542" cy="488984"/>
            <a:chOff x="0" y="0"/>
            <a:chExt cx="812800" cy="140562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140562"/>
            </a:xfrm>
            <a:custGeom>
              <a:avLst/>
              <a:gdLst/>
              <a:ahLst/>
              <a:cxnLst/>
              <a:rect l="l" t="t" r="r" b="b"/>
              <a:pathLst>
                <a:path w="812800" h="140562">
                  <a:moveTo>
                    <a:pt x="0" y="0"/>
                  </a:moveTo>
                  <a:lnTo>
                    <a:pt x="812800" y="0"/>
                  </a:lnTo>
                  <a:lnTo>
                    <a:pt x="812800" y="140562"/>
                  </a:lnTo>
                  <a:lnTo>
                    <a:pt x="0" y="140562"/>
                  </a:lnTo>
                  <a:close/>
                </a:path>
              </a:pathLst>
            </a:custGeom>
            <a:solidFill>
              <a:srgbClr val="00A181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-38100"/>
              <a:ext cx="812800" cy="178662"/>
            </a:xfrm>
            <a:prstGeom prst="rect">
              <a:avLst/>
            </a:prstGeom>
          </p:spPr>
          <p:txBody>
            <a:bodyPr lIns="46544" tIns="46544" rIns="46544" bIns="46544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407455" y="9579784"/>
            <a:ext cx="177421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800" dirty="0">
                <a:solidFill>
                  <a:srgbClr val="F4F4F4"/>
                </a:solidFill>
                <a:latin typeface="Fira Sans Bold"/>
              </a:rPr>
              <a:t>3 studies</a:t>
            </a:r>
          </a:p>
        </p:txBody>
      </p:sp>
      <p:sp>
        <p:nvSpPr>
          <p:cNvPr id="71" name="AutoShape 71"/>
          <p:cNvSpPr/>
          <p:nvPr/>
        </p:nvSpPr>
        <p:spPr>
          <a:xfrm>
            <a:off x="4999614" y="4558984"/>
            <a:ext cx="0" cy="1068934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flipH="1">
            <a:off x="4999614" y="4855838"/>
            <a:ext cx="867892" cy="0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flipH="1">
            <a:off x="4999614" y="5619191"/>
            <a:ext cx="867892" cy="0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4999614" y="6729912"/>
            <a:ext cx="0" cy="2457939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 flipH="1">
            <a:off x="5008472" y="7016842"/>
            <a:ext cx="867892" cy="0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flipH="1">
            <a:off x="5008472" y="7558187"/>
            <a:ext cx="867892" cy="0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 flipH="1">
            <a:off x="5008472" y="8116987"/>
            <a:ext cx="867892" cy="0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 flipH="1">
            <a:off x="4999614" y="8637779"/>
            <a:ext cx="867892" cy="0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 flipH="1">
            <a:off x="5008472" y="9179125"/>
            <a:ext cx="867892" cy="0"/>
          </a:xfrm>
          <a:prstGeom prst="line">
            <a:avLst/>
          </a:prstGeom>
          <a:ln w="19050" cap="flat">
            <a:solidFill>
              <a:srgbClr val="00A1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Freeform 80"/>
          <p:cNvSpPr/>
          <p:nvPr/>
        </p:nvSpPr>
        <p:spPr>
          <a:xfrm>
            <a:off x="8596373" y="6237595"/>
            <a:ext cx="3952989" cy="3587331"/>
          </a:xfrm>
          <a:custGeom>
            <a:avLst/>
            <a:gdLst/>
            <a:ahLst/>
            <a:cxnLst/>
            <a:rect l="l" t="t" r="r" b="b"/>
            <a:pathLst>
              <a:path w="3952989" h="3587331">
                <a:moveTo>
                  <a:pt x="0" y="0"/>
                </a:moveTo>
                <a:lnTo>
                  <a:pt x="3952989" y="0"/>
                </a:lnTo>
                <a:lnTo>
                  <a:pt x="3952989" y="3587331"/>
                </a:lnTo>
                <a:lnTo>
                  <a:pt x="0" y="3587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1" name="TextBox 81"/>
          <p:cNvSpPr txBox="1"/>
          <p:nvPr/>
        </p:nvSpPr>
        <p:spPr>
          <a:xfrm>
            <a:off x="1029256" y="503592"/>
            <a:ext cx="7241307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9"/>
              </a:lnSpc>
              <a:spcBef>
                <a:spcPct val="0"/>
              </a:spcBef>
            </a:pPr>
            <a:r>
              <a:rPr lang="en-US" sz="8499" spc="-84" dirty="0">
                <a:solidFill>
                  <a:srgbClr val="000000"/>
                </a:solidFill>
                <a:latin typeface="Montserrat Alternates Medium" panose="00000600000000000000" pitchFamily="2" charset="0"/>
              </a:rPr>
              <a:t>Results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3732556" y="5234461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4F4F4"/>
                </a:solidFill>
                <a:latin typeface="Fira Sans Bold"/>
              </a:rPr>
              <a:t>Bösch</a:t>
            </a:r>
            <a:r>
              <a:rPr lang="en-US" sz="2799" dirty="0">
                <a:solidFill>
                  <a:srgbClr val="F4F4F4"/>
                </a:solidFill>
                <a:latin typeface="Fira Sans Bold"/>
              </a:rPr>
              <a:t>, 2005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3732556" y="5891242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Seigel, 2017*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3732556" y="6534605"/>
            <a:ext cx="218231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Fira Sans Bold"/>
              </a:rPr>
              <a:t>Sousa, 2017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15837996" y="8768201"/>
            <a:ext cx="1753621" cy="1518799"/>
            <a:chOff x="0" y="0"/>
            <a:chExt cx="6202680" cy="53721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96" name="TextBox 96"/>
          <p:cNvSpPr txBox="1"/>
          <p:nvPr/>
        </p:nvSpPr>
        <p:spPr>
          <a:xfrm>
            <a:off x="13653209" y="7387603"/>
            <a:ext cx="4221560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>
                <a:solidFill>
                  <a:srgbClr val="F4F4F4"/>
                </a:solidFill>
                <a:latin typeface="Fira Sans"/>
              </a:rPr>
              <a:t>*Data presented at ARVO 2017 and  published later in 2019</a:t>
            </a:r>
          </a:p>
        </p:txBody>
      </p:sp>
      <p:sp>
        <p:nvSpPr>
          <p:cNvPr id="97" name="Freeform 97"/>
          <p:cNvSpPr/>
          <p:nvPr/>
        </p:nvSpPr>
        <p:spPr>
          <a:xfrm>
            <a:off x="17373600" y="100629"/>
            <a:ext cx="824069" cy="928071"/>
          </a:xfrm>
          <a:custGeom>
            <a:avLst/>
            <a:gdLst/>
            <a:ahLst/>
            <a:cxnLst/>
            <a:rect l="l" t="t" r="r" b="b"/>
            <a:pathLst>
              <a:path w="824069" h="928071">
                <a:moveTo>
                  <a:pt x="0" y="0"/>
                </a:moveTo>
                <a:lnTo>
                  <a:pt x="824069" y="0"/>
                </a:lnTo>
                <a:lnTo>
                  <a:pt x="824069" y="928071"/>
                </a:lnTo>
                <a:lnTo>
                  <a:pt x="0" y="928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4657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8" grpId="0"/>
      <p:bldP spid="42" grpId="0"/>
      <p:bldP spid="46" grpId="0"/>
      <p:bldP spid="50" grpId="0"/>
      <p:bldP spid="54" grpId="0"/>
      <p:bldP spid="58" grpId="0"/>
      <p:bldP spid="62" grpId="0"/>
      <p:bldP spid="66" grpId="0"/>
      <p:bldP spid="70" grpId="0"/>
      <p:bldP spid="85" grpId="0"/>
      <p:bldP spid="89" grpId="0"/>
      <p:bldP spid="93" grpId="0"/>
      <p:bldP spid="9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1373</Words>
  <Application>Microsoft Office PowerPoint</Application>
  <PresentationFormat>Personalizar</PresentationFormat>
  <Paragraphs>211</Paragraphs>
  <Slides>20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Montserrat Alternates Medium</vt:lpstr>
      <vt:lpstr>Fira Sans Italics</vt:lpstr>
      <vt:lpstr>Fira Sans Medium</vt:lpstr>
      <vt:lpstr>Fira Sans</vt:lpstr>
      <vt:lpstr>Arial</vt:lpstr>
      <vt:lpstr>Calibri</vt:lpstr>
      <vt:lpstr>Fira Sans Light</vt:lpstr>
      <vt:lpstr>Fira Sans Light Italics</vt:lpstr>
      <vt:lpstr>Fira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HER2 meta</dc:title>
  <dc:creator>Ruana Farias 2</dc:creator>
  <cp:lastModifiedBy>Ruana Farias Novaes</cp:lastModifiedBy>
  <cp:revision>46</cp:revision>
  <dcterms:created xsi:type="dcterms:W3CDTF">2006-08-16T00:00:00Z</dcterms:created>
  <dcterms:modified xsi:type="dcterms:W3CDTF">2024-05-31T02:36:09Z</dcterms:modified>
  <dc:identifier>DAGEeIgHEjs</dc:identifier>
</cp:coreProperties>
</file>